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theme/themeOverride1.xml" ContentType="application/vnd.openxmlformats-officedocument.themeOverride+xml"/>
  <Override PartName="/ppt/charts/colors1.xml" ContentType="application/vnd.ms-office.chartcolor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12"/>
  </p:notesMasterIdLst>
  <p:sldIdLst>
    <p:sldId id="692" r:id="rId2"/>
    <p:sldId id="693" r:id="rId3"/>
    <p:sldId id="694" r:id="rId4"/>
    <p:sldId id="695" r:id="rId5"/>
    <p:sldId id="701" r:id="rId6"/>
    <p:sldId id="702" r:id="rId7"/>
    <p:sldId id="703" r:id="rId8"/>
    <p:sldId id="704" r:id="rId9"/>
    <p:sldId id="705" r:id="rId10"/>
    <p:sldId id="700" r:id="rId1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C8C-4EDD-A8BD-9689D327159D}"/>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0C8C-4EDD-A8BD-9689D327159D}"/>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0C8C-4EDD-A8BD-9689D327159D}"/>
              </c:ext>
            </c:extLst>
          </c:dPt>
          <c:cat>
            <c:strRef>
              <c:f>Sheet1!$A$1:$A$3</c:f>
              <c:strCache>
                <c:ptCount val="3"/>
                <c:pt idx="0">
                  <c:v>WAH</c:v>
                </c:pt>
                <c:pt idx="1">
                  <c:v>Moving Equipment </c:v>
                </c:pt>
                <c:pt idx="2">
                  <c:v>Electrical Energy</c:v>
                </c:pt>
              </c:strCache>
            </c:strRef>
          </c:cat>
          <c:val>
            <c:numRef>
              <c:f>Sheet1!$B$1:$B$3</c:f>
              <c:numCache>
                <c:formatCode>General</c:formatCode>
                <c:ptCount val="3"/>
                <c:pt idx="0">
                  <c:v>3</c:v>
                </c:pt>
                <c:pt idx="1">
                  <c:v>8</c:v>
                </c:pt>
                <c:pt idx="2">
                  <c:v>1</c:v>
                </c:pt>
              </c:numCache>
            </c:numRef>
          </c:val>
          <c:extLst>
            <c:ext xmlns:c16="http://schemas.microsoft.com/office/drawing/2014/chart" uri="{C3380CC4-5D6E-409C-BE32-E72D297353CC}">
              <c16:uniqueId val="{00000006-0C8C-4EDD-A8BD-9689D327159D}"/>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GB"/>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F3A2F7D-C378-41F3-B60D-E476B8DD70A2}" type="datetimeFigureOut">
              <a:rPr lang="en-GB" smtClean="0"/>
              <a:t>05/10/2021</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GB"/>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GB"/>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6224548-DC5D-4101-A058-43BB3B0CAB4C}" type="slidenum">
              <a:rPr lang="en-GB" smtClean="0"/>
              <a:t>‹#›</a:t>
            </a:fld>
            <a:endParaRPr lang="en-GB"/>
          </a:p>
        </p:txBody>
      </p:sp>
    </p:spTree>
    <p:extLst>
      <p:ext uri="{BB962C8B-B14F-4D97-AF65-F5344CB8AC3E}">
        <p14:creationId xmlns:p14="http://schemas.microsoft.com/office/powerpoint/2010/main" val="614333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46"/>
              </a:spcAft>
            </a:pPr>
            <a:endParaRPr lang="en-GB" dirty="0"/>
          </a:p>
        </p:txBody>
      </p:sp>
      <p:sp>
        <p:nvSpPr>
          <p:cNvPr id="4" name="Slide Number Placeholder 3"/>
          <p:cNvSpPr>
            <a:spLocks noGrp="1"/>
          </p:cNvSpPr>
          <p:nvPr>
            <p:ph type="sldNum" sz="quarter" idx="5"/>
          </p:nvPr>
        </p:nvSpPr>
        <p:spPr/>
        <p:txBody>
          <a:bodyPr/>
          <a:lstStyle/>
          <a:p>
            <a:pPr defTabSz="966612">
              <a:defRPr/>
            </a:pPr>
            <a:fld id="{84F2577F-C300-43F4-8B3B-E78C23BCDCB9}" type="slidenum">
              <a:rPr lang="en-GB">
                <a:solidFill>
                  <a:prstClr val="black"/>
                </a:solidFill>
                <a:latin typeface="Calibri" panose="020F0502020204030204"/>
              </a:rPr>
              <a:pPr defTabSz="966612">
                <a:defRPr/>
              </a:pPr>
              <a:t>1</a:t>
            </a:fld>
            <a:endParaRPr lang="en-GB">
              <a:solidFill>
                <a:prstClr val="black"/>
              </a:solidFill>
              <a:latin typeface="Calibri" panose="020F0502020204030204"/>
            </a:endParaRPr>
          </a:p>
        </p:txBody>
      </p:sp>
    </p:spTree>
    <p:extLst>
      <p:ext uri="{BB962C8B-B14F-4D97-AF65-F5344CB8AC3E}">
        <p14:creationId xmlns:p14="http://schemas.microsoft.com/office/powerpoint/2010/main" val="963298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46"/>
              </a:spcAft>
            </a:pPr>
            <a:endParaRPr lang="en-GB" dirty="0"/>
          </a:p>
        </p:txBody>
      </p:sp>
      <p:sp>
        <p:nvSpPr>
          <p:cNvPr id="4" name="Slide Number Placeholder 3"/>
          <p:cNvSpPr>
            <a:spLocks noGrp="1"/>
          </p:cNvSpPr>
          <p:nvPr>
            <p:ph type="sldNum" sz="quarter" idx="5"/>
          </p:nvPr>
        </p:nvSpPr>
        <p:spPr/>
        <p:txBody>
          <a:bodyPr/>
          <a:lstStyle/>
          <a:p>
            <a:pPr defTabSz="966612">
              <a:defRPr/>
            </a:pPr>
            <a:fld id="{84F2577F-C300-43F4-8B3B-E78C23BCDCB9}" type="slidenum">
              <a:rPr lang="en-GB">
                <a:solidFill>
                  <a:prstClr val="black"/>
                </a:solidFill>
                <a:latin typeface="Calibri" panose="020F0502020204030204"/>
              </a:rPr>
              <a:pPr defTabSz="966612">
                <a:defRPr/>
              </a:pPr>
              <a:t>10</a:t>
            </a:fld>
            <a:endParaRPr lang="en-GB">
              <a:solidFill>
                <a:prstClr val="black"/>
              </a:solidFill>
              <a:latin typeface="Calibri" panose="020F0502020204030204"/>
            </a:endParaRPr>
          </a:p>
        </p:txBody>
      </p:sp>
    </p:spTree>
    <p:extLst>
      <p:ext uri="{BB962C8B-B14F-4D97-AF65-F5344CB8AC3E}">
        <p14:creationId xmlns:p14="http://schemas.microsoft.com/office/powerpoint/2010/main" val="1730141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46"/>
              </a:spcAft>
            </a:pPr>
            <a:endParaRPr lang="en-GB" dirty="0"/>
          </a:p>
        </p:txBody>
      </p:sp>
      <p:sp>
        <p:nvSpPr>
          <p:cNvPr id="4" name="Slide Number Placeholder 3"/>
          <p:cNvSpPr>
            <a:spLocks noGrp="1"/>
          </p:cNvSpPr>
          <p:nvPr>
            <p:ph type="sldNum" sz="quarter" idx="5"/>
          </p:nvPr>
        </p:nvSpPr>
        <p:spPr/>
        <p:txBody>
          <a:bodyPr/>
          <a:lstStyle/>
          <a:p>
            <a:pPr defTabSz="966612">
              <a:defRPr/>
            </a:pPr>
            <a:fld id="{84F2577F-C300-43F4-8B3B-E78C23BCDCB9}" type="slidenum">
              <a:rPr lang="en-GB">
                <a:solidFill>
                  <a:prstClr val="black"/>
                </a:solidFill>
                <a:latin typeface="Calibri" panose="020F0502020204030204"/>
              </a:rPr>
              <a:pPr defTabSz="966612">
                <a:defRPr/>
              </a:pPr>
              <a:t>2</a:t>
            </a:fld>
            <a:endParaRPr lang="en-GB">
              <a:solidFill>
                <a:prstClr val="black"/>
              </a:solidFill>
              <a:latin typeface="Calibri" panose="020F0502020204030204"/>
            </a:endParaRPr>
          </a:p>
        </p:txBody>
      </p:sp>
    </p:spTree>
    <p:extLst>
      <p:ext uri="{BB962C8B-B14F-4D97-AF65-F5344CB8AC3E}">
        <p14:creationId xmlns:p14="http://schemas.microsoft.com/office/powerpoint/2010/main" val="1874758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46"/>
              </a:spcAft>
            </a:pPr>
            <a:endParaRPr lang="en-GB" dirty="0"/>
          </a:p>
        </p:txBody>
      </p:sp>
      <p:sp>
        <p:nvSpPr>
          <p:cNvPr id="4" name="Slide Number Placeholder 3"/>
          <p:cNvSpPr>
            <a:spLocks noGrp="1"/>
          </p:cNvSpPr>
          <p:nvPr>
            <p:ph type="sldNum" sz="quarter" idx="5"/>
          </p:nvPr>
        </p:nvSpPr>
        <p:spPr/>
        <p:txBody>
          <a:bodyPr/>
          <a:lstStyle/>
          <a:p>
            <a:pPr defTabSz="966612">
              <a:defRPr/>
            </a:pPr>
            <a:fld id="{84F2577F-C300-43F4-8B3B-E78C23BCDCB9}" type="slidenum">
              <a:rPr lang="en-GB">
                <a:solidFill>
                  <a:prstClr val="black"/>
                </a:solidFill>
                <a:latin typeface="Calibri" panose="020F0502020204030204"/>
              </a:rPr>
              <a:pPr defTabSz="966612">
                <a:defRPr/>
              </a:pPr>
              <a:t>3</a:t>
            </a:fld>
            <a:endParaRPr lang="en-GB">
              <a:solidFill>
                <a:prstClr val="black"/>
              </a:solidFill>
              <a:latin typeface="Calibri" panose="020F0502020204030204"/>
            </a:endParaRPr>
          </a:p>
        </p:txBody>
      </p:sp>
    </p:spTree>
    <p:extLst>
      <p:ext uri="{BB962C8B-B14F-4D97-AF65-F5344CB8AC3E}">
        <p14:creationId xmlns:p14="http://schemas.microsoft.com/office/powerpoint/2010/main" val="1263383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46"/>
              </a:spcAft>
            </a:pPr>
            <a:endParaRPr lang="en-GB" dirty="0"/>
          </a:p>
        </p:txBody>
      </p:sp>
      <p:sp>
        <p:nvSpPr>
          <p:cNvPr id="4" name="Slide Number Placeholder 3"/>
          <p:cNvSpPr>
            <a:spLocks noGrp="1"/>
          </p:cNvSpPr>
          <p:nvPr>
            <p:ph type="sldNum" sz="quarter" idx="5"/>
          </p:nvPr>
        </p:nvSpPr>
        <p:spPr/>
        <p:txBody>
          <a:bodyPr/>
          <a:lstStyle/>
          <a:p>
            <a:pPr defTabSz="966612">
              <a:defRPr/>
            </a:pPr>
            <a:fld id="{84F2577F-C300-43F4-8B3B-E78C23BCDCB9}" type="slidenum">
              <a:rPr lang="en-GB">
                <a:solidFill>
                  <a:prstClr val="black"/>
                </a:solidFill>
                <a:latin typeface="Calibri" panose="020F0502020204030204"/>
              </a:rPr>
              <a:pPr defTabSz="966612">
                <a:defRPr/>
              </a:pPr>
              <a:t>4</a:t>
            </a:fld>
            <a:endParaRPr lang="en-GB">
              <a:solidFill>
                <a:prstClr val="black"/>
              </a:solidFill>
              <a:latin typeface="Calibri" panose="020F0502020204030204"/>
            </a:endParaRPr>
          </a:p>
        </p:txBody>
      </p:sp>
    </p:spTree>
    <p:extLst>
      <p:ext uri="{BB962C8B-B14F-4D97-AF65-F5344CB8AC3E}">
        <p14:creationId xmlns:p14="http://schemas.microsoft.com/office/powerpoint/2010/main" val="1667973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46"/>
              </a:spcAft>
            </a:pPr>
            <a:endParaRPr lang="en-GB"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4F2577F-C300-43F4-8B3B-E78C23BCDCB9}"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5</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9702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46"/>
              </a:spcAft>
            </a:pPr>
            <a:endParaRPr lang="en-GB"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4F2577F-C300-43F4-8B3B-E78C23BCDCB9}"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7133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46"/>
              </a:spcAft>
            </a:pPr>
            <a:endParaRPr lang="en-GB"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4F2577F-C300-43F4-8B3B-E78C23BCDCB9}"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7</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0636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46"/>
              </a:spcAft>
            </a:pPr>
            <a:endParaRPr lang="en-GB"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4F2577F-C300-43F4-8B3B-E78C23BCDCB9}"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8</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842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46"/>
              </a:spcAft>
            </a:pPr>
            <a:endParaRPr lang="en-GB"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84F2577F-C300-43F4-8B3B-E78C23BCDCB9}"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69501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3BB1-D67E-4C23-B03F-5663827FB3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55C8D38-7889-433D-A181-DAFAA7F95F05}"/>
              </a:ext>
            </a:extLst>
          </p:cNvPr>
          <p:cNvSpPr>
            <a:spLocks noGrp="1"/>
          </p:cNvSpPr>
          <p:nvPr>
            <p:ph type="subTitle" idx="1"/>
          </p:nvPr>
        </p:nvSpPr>
        <p:spPr>
          <a:xfrm>
            <a:off x="1194227" y="355796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8" name="Rectangle 7">
            <a:extLst>
              <a:ext uri="{FF2B5EF4-FFF2-40B4-BE49-F238E27FC236}">
                <a16:creationId xmlns:a16="http://schemas.microsoft.com/office/drawing/2014/main" id="{7D9108F4-BCFB-491B-9875-92CCC3F774A7}"/>
              </a:ext>
            </a:extLst>
          </p:cNvPr>
          <p:cNvSpPr/>
          <p:nvPr userDrawn="1"/>
        </p:nvSpPr>
        <p:spPr>
          <a:xfrm rot="5400000">
            <a:off x="9010690" y="2686013"/>
            <a:ext cx="5391070" cy="457201"/>
          </a:xfrm>
          <a:prstGeom prst="rect">
            <a:avLst/>
          </a:prstGeom>
          <a:solidFill>
            <a:srgbClr val="A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04B0509B-6407-4B59-BD47-C1222D0646EB}"/>
              </a:ext>
            </a:extLst>
          </p:cNvPr>
          <p:cNvSpPr/>
          <p:nvPr userDrawn="1"/>
        </p:nvSpPr>
        <p:spPr>
          <a:xfrm>
            <a:off x="11645583" y="219079"/>
            <a:ext cx="105563" cy="535793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35FA9D34-73DF-4B29-89D6-01607FD25FEE}"/>
              </a:ext>
            </a:extLst>
          </p:cNvPr>
          <p:cNvSpPr/>
          <p:nvPr userDrawn="1"/>
        </p:nvSpPr>
        <p:spPr>
          <a:xfrm>
            <a:off x="11221217" y="5357650"/>
            <a:ext cx="954292" cy="557352"/>
          </a:xfrm>
          <a:prstGeom prst="triangle">
            <a:avLst>
              <a:gd name="adj" fmla="val 5192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a:extLst>
              <a:ext uri="{FF2B5EF4-FFF2-40B4-BE49-F238E27FC236}">
                <a16:creationId xmlns:a16="http://schemas.microsoft.com/office/drawing/2014/main" id="{E25C77B7-5BBF-4563-AB74-1BBFAFC013A1}"/>
              </a:ext>
            </a:extLst>
          </p:cNvPr>
          <p:cNvSpPr/>
          <p:nvPr userDrawn="1"/>
        </p:nvSpPr>
        <p:spPr>
          <a:xfrm>
            <a:off x="388189" y="5915002"/>
            <a:ext cx="11570130" cy="736600"/>
          </a:xfrm>
          <a:prstGeom prst="triangle">
            <a:avLst>
              <a:gd name="adj" fmla="val 0"/>
            </a:avLst>
          </a:prstGeom>
          <a:solidFill>
            <a:srgbClr val="8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a:extLst>
              <a:ext uri="{FF2B5EF4-FFF2-40B4-BE49-F238E27FC236}">
                <a16:creationId xmlns:a16="http://schemas.microsoft.com/office/drawing/2014/main" id="{9B3988C2-B81B-4B2D-9095-B37C077AEFBD}"/>
              </a:ext>
            </a:extLst>
          </p:cNvPr>
          <p:cNvSpPr/>
          <p:nvPr userDrawn="1"/>
        </p:nvSpPr>
        <p:spPr>
          <a:xfrm>
            <a:off x="388189" y="6327750"/>
            <a:ext cx="10189903" cy="251486"/>
          </a:xfrm>
          <a:prstGeom prst="triangle">
            <a:avLst>
              <a:gd name="adj" fmla="val 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6FABE93F-26E0-470C-A6BE-D163AEB69E38}"/>
              </a:ext>
            </a:extLst>
          </p:cNvPr>
          <p:cNvPicPr>
            <a:picLocks noChangeAspect="1"/>
          </p:cNvPicPr>
          <p:nvPr userDrawn="1"/>
        </p:nvPicPr>
        <p:blipFill>
          <a:blip r:embed="rId2"/>
          <a:stretch>
            <a:fillRect/>
          </a:stretch>
        </p:blipFill>
        <p:spPr>
          <a:xfrm>
            <a:off x="11275566" y="5619298"/>
            <a:ext cx="861512" cy="865830"/>
          </a:xfrm>
          <a:prstGeom prst="rect">
            <a:avLst/>
          </a:prstGeom>
        </p:spPr>
      </p:pic>
      <p:sp>
        <p:nvSpPr>
          <p:cNvPr id="13" name="TextBox 12">
            <a:extLst>
              <a:ext uri="{FF2B5EF4-FFF2-40B4-BE49-F238E27FC236}">
                <a16:creationId xmlns:a16="http://schemas.microsoft.com/office/drawing/2014/main" id="{AB2EDDCB-E26B-43FE-9535-0761CCF697A1}"/>
              </a:ext>
            </a:extLst>
          </p:cNvPr>
          <p:cNvSpPr txBox="1"/>
          <p:nvPr userDrawn="1"/>
        </p:nvSpPr>
        <p:spPr>
          <a:xfrm>
            <a:off x="388189" y="6087945"/>
            <a:ext cx="2700068" cy="246221"/>
          </a:xfrm>
          <a:prstGeom prst="rect">
            <a:avLst/>
          </a:prstGeom>
          <a:noFill/>
        </p:spPr>
        <p:txBody>
          <a:bodyPr wrap="square" rtlCol="0">
            <a:spAutoFit/>
          </a:bodyPr>
          <a:lstStyle/>
          <a:p>
            <a:r>
              <a:rPr lang="en-GB" sz="1000" dirty="0">
                <a:solidFill>
                  <a:schemeClr val="bg1"/>
                </a:solidFill>
                <a:latin typeface="Arial" panose="020B0604020202020204" pitchFamily="34" charset="0"/>
                <a:cs typeface="Arial" panose="020B0604020202020204" pitchFamily="34" charset="0"/>
              </a:rPr>
              <a:t>Safety Charter: Electricity</a:t>
            </a:r>
          </a:p>
        </p:txBody>
      </p:sp>
    </p:spTree>
    <p:extLst>
      <p:ext uri="{BB962C8B-B14F-4D97-AF65-F5344CB8AC3E}">
        <p14:creationId xmlns:p14="http://schemas.microsoft.com/office/powerpoint/2010/main" val="1017840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AFFAA-B6ED-4AB4-84FE-4BABBD71D22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ED1D5AF-A875-42EB-84BB-DA5C455A03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F195BE-2D85-48B7-8FC3-065DEF28D755}"/>
              </a:ext>
            </a:extLst>
          </p:cNvPr>
          <p:cNvSpPr>
            <a:spLocks noGrp="1"/>
          </p:cNvSpPr>
          <p:nvPr>
            <p:ph type="dt" sz="half" idx="10"/>
          </p:nvPr>
        </p:nvSpPr>
        <p:spPr/>
        <p:txBody>
          <a:bodyPr/>
          <a:lstStyle/>
          <a:p>
            <a:fld id="{0E2A2795-F506-43F1-B8EE-552B045E8DC9}" type="datetimeFigureOut">
              <a:rPr lang="en-GB" smtClean="0"/>
              <a:t>05/10/2021</a:t>
            </a:fld>
            <a:endParaRPr lang="en-GB"/>
          </a:p>
        </p:txBody>
      </p:sp>
      <p:sp>
        <p:nvSpPr>
          <p:cNvPr id="5" name="Footer Placeholder 4">
            <a:extLst>
              <a:ext uri="{FF2B5EF4-FFF2-40B4-BE49-F238E27FC236}">
                <a16:creationId xmlns:a16="http://schemas.microsoft.com/office/drawing/2014/main" id="{FF7091B8-B7F6-4E80-9DB2-C0088DD483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DBB7B8-0D71-4595-A3FA-D5FFFE13C248}"/>
              </a:ext>
            </a:extLst>
          </p:cNvPr>
          <p:cNvSpPr>
            <a:spLocks noGrp="1"/>
          </p:cNvSpPr>
          <p:nvPr>
            <p:ph type="sldNum" sz="quarter" idx="12"/>
          </p:nvPr>
        </p:nvSpPr>
        <p:spPr/>
        <p:txBody>
          <a:bodyPr/>
          <a:lstStyle/>
          <a:p>
            <a:fld id="{72099860-2FE0-4190-A733-99B466848B45}" type="slidenum">
              <a:rPr lang="en-GB" smtClean="0"/>
              <a:t>‹#›</a:t>
            </a:fld>
            <a:endParaRPr lang="en-GB"/>
          </a:p>
        </p:txBody>
      </p:sp>
    </p:spTree>
    <p:extLst>
      <p:ext uri="{BB962C8B-B14F-4D97-AF65-F5344CB8AC3E}">
        <p14:creationId xmlns:p14="http://schemas.microsoft.com/office/powerpoint/2010/main" val="1015373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56AB19-06EF-4303-AF10-CDDB8287120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B15744-C1E4-4365-B9B6-ECD4088736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452DB0-2525-4F92-B89A-5F7C65C3C89B}"/>
              </a:ext>
            </a:extLst>
          </p:cNvPr>
          <p:cNvSpPr>
            <a:spLocks noGrp="1"/>
          </p:cNvSpPr>
          <p:nvPr>
            <p:ph type="dt" sz="half" idx="10"/>
          </p:nvPr>
        </p:nvSpPr>
        <p:spPr/>
        <p:txBody>
          <a:bodyPr/>
          <a:lstStyle/>
          <a:p>
            <a:fld id="{0E2A2795-F506-43F1-B8EE-552B045E8DC9}" type="datetimeFigureOut">
              <a:rPr lang="en-GB" smtClean="0"/>
              <a:t>05/10/2021</a:t>
            </a:fld>
            <a:endParaRPr lang="en-GB"/>
          </a:p>
        </p:txBody>
      </p:sp>
      <p:sp>
        <p:nvSpPr>
          <p:cNvPr id="5" name="Footer Placeholder 4">
            <a:extLst>
              <a:ext uri="{FF2B5EF4-FFF2-40B4-BE49-F238E27FC236}">
                <a16:creationId xmlns:a16="http://schemas.microsoft.com/office/drawing/2014/main" id="{84E8AF7A-8CF7-48E0-8283-0F9A8F3315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69CB88-EF7F-4CBE-A5E5-9EC572BA2188}"/>
              </a:ext>
            </a:extLst>
          </p:cNvPr>
          <p:cNvSpPr>
            <a:spLocks noGrp="1"/>
          </p:cNvSpPr>
          <p:nvPr>
            <p:ph type="sldNum" sz="quarter" idx="12"/>
          </p:nvPr>
        </p:nvSpPr>
        <p:spPr/>
        <p:txBody>
          <a:bodyPr/>
          <a:lstStyle/>
          <a:p>
            <a:fld id="{72099860-2FE0-4190-A733-99B466848B45}" type="slidenum">
              <a:rPr lang="en-GB" smtClean="0"/>
              <a:t>‹#›</a:t>
            </a:fld>
            <a:endParaRPr lang="en-GB"/>
          </a:p>
        </p:txBody>
      </p:sp>
    </p:spTree>
    <p:extLst>
      <p:ext uri="{BB962C8B-B14F-4D97-AF65-F5344CB8AC3E}">
        <p14:creationId xmlns:p14="http://schemas.microsoft.com/office/powerpoint/2010/main" val="1656536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C78D3-A485-44A0-A165-1377B106446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DF7832-30F8-4F62-B401-1801E7B123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C769AA-9E57-458A-8699-46D8BCA8795F}"/>
              </a:ext>
            </a:extLst>
          </p:cNvPr>
          <p:cNvSpPr>
            <a:spLocks noGrp="1"/>
          </p:cNvSpPr>
          <p:nvPr>
            <p:ph type="dt" sz="half" idx="10"/>
          </p:nvPr>
        </p:nvSpPr>
        <p:spPr/>
        <p:txBody>
          <a:bodyPr/>
          <a:lstStyle/>
          <a:p>
            <a:fld id="{0E2A2795-F506-43F1-B8EE-552B045E8DC9}" type="datetimeFigureOut">
              <a:rPr lang="en-GB" smtClean="0"/>
              <a:t>05/10/2021</a:t>
            </a:fld>
            <a:endParaRPr lang="en-GB"/>
          </a:p>
        </p:txBody>
      </p:sp>
      <p:sp>
        <p:nvSpPr>
          <p:cNvPr id="5" name="Footer Placeholder 4">
            <a:extLst>
              <a:ext uri="{FF2B5EF4-FFF2-40B4-BE49-F238E27FC236}">
                <a16:creationId xmlns:a16="http://schemas.microsoft.com/office/drawing/2014/main" id="{DA9C2629-4DB7-4749-83CD-5A9CA39D78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5253AB-10F6-4AC4-84A5-F96A34513E48}"/>
              </a:ext>
            </a:extLst>
          </p:cNvPr>
          <p:cNvSpPr>
            <a:spLocks noGrp="1"/>
          </p:cNvSpPr>
          <p:nvPr>
            <p:ph type="sldNum" sz="quarter" idx="12"/>
          </p:nvPr>
        </p:nvSpPr>
        <p:spPr/>
        <p:txBody>
          <a:bodyPr/>
          <a:lstStyle/>
          <a:p>
            <a:fld id="{72099860-2FE0-4190-A733-99B466848B45}" type="slidenum">
              <a:rPr lang="en-GB" smtClean="0"/>
              <a:t>‹#›</a:t>
            </a:fld>
            <a:endParaRPr lang="en-GB"/>
          </a:p>
        </p:txBody>
      </p:sp>
    </p:spTree>
    <p:extLst>
      <p:ext uri="{BB962C8B-B14F-4D97-AF65-F5344CB8AC3E}">
        <p14:creationId xmlns:p14="http://schemas.microsoft.com/office/powerpoint/2010/main" val="2794227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AE9E1-FAA5-4826-8512-88B6E575B6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7E06B6A-D8DA-44AA-B13A-49EAC843A4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D728E4-B3CC-42D4-9932-F5A00C3BFF62}"/>
              </a:ext>
            </a:extLst>
          </p:cNvPr>
          <p:cNvSpPr>
            <a:spLocks noGrp="1"/>
          </p:cNvSpPr>
          <p:nvPr>
            <p:ph type="dt" sz="half" idx="10"/>
          </p:nvPr>
        </p:nvSpPr>
        <p:spPr/>
        <p:txBody>
          <a:bodyPr/>
          <a:lstStyle/>
          <a:p>
            <a:fld id="{0E2A2795-F506-43F1-B8EE-552B045E8DC9}" type="datetimeFigureOut">
              <a:rPr lang="en-GB" smtClean="0"/>
              <a:t>05/10/2021</a:t>
            </a:fld>
            <a:endParaRPr lang="en-GB"/>
          </a:p>
        </p:txBody>
      </p:sp>
      <p:sp>
        <p:nvSpPr>
          <p:cNvPr id="5" name="Footer Placeholder 4">
            <a:extLst>
              <a:ext uri="{FF2B5EF4-FFF2-40B4-BE49-F238E27FC236}">
                <a16:creationId xmlns:a16="http://schemas.microsoft.com/office/drawing/2014/main" id="{D797D743-F9C8-42A3-B01C-9FB496D3D4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416236-31A6-4859-929D-5FBED151C852}"/>
              </a:ext>
            </a:extLst>
          </p:cNvPr>
          <p:cNvSpPr>
            <a:spLocks noGrp="1"/>
          </p:cNvSpPr>
          <p:nvPr>
            <p:ph type="sldNum" sz="quarter" idx="12"/>
          </p:nvPr>
        </p:nvSpPr>
        <p:spPr/>
        <p:txBody>
          <a:bodyPr/>
          <a:lstStyle/>
          <a:p>
            <a:fld id="{72099860-2FE0-4190-A733-99B466848B45}" type="slidenum">
              <a:rPr lang="en-GB" smtClean="0"/>
              <a:t>‹#›</a:t>
            </a:fld>
            <a:endParaRPr lang="en-GB"/>
          </a:p>
        </p:txBody>
      </p:sp>
    </p:spTree>
    <p:extLst>
      <p:ext uri="{BB962C8B-B14F-4D97-AF65-F5344CB8AC3E}">
        <p14:creationId xmlns:p14="http://schemas.microsoft.com/office/powerpoint/2010/main" val="1880356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57509-C396-4833-9757-A101CBE8E3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077036E-EC02-4BF8-A547-4C8BD3BD55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9CCE7E8-E7B4-4342-A896-3DBF10FF5F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3C04CB6-CEAF-4220-BAFD-DB8B5AA9208F}"/>
              </a:ext>
            </a:extLst>
          </p:cNvPr>
          <p:cNvSpPr>
            <a:spLocks noGrp="1"/>
          </p:cNvSpPr>
          <p:nvPr>
            <p:ph type="dt" sz="half" idx="10"/>
          </p:nvPr>
        </p:nvSpPr>
        <p:spPr/>
        <p:txBody>
          <a:bodyPr/>
          <a:lstStyle/>
          <a:p>
            <a:fld id="{0E2A2795-F506-43F1-B8EE-552B045E8DC9}" type="datetimeFigureOut">
              <a:rPr lang="en-GB" smtClean="0"/>
              <a:t>05/10/2021</a:t>
            </a:fld>
            <a:endParaRPr lang="en-GB"/>
          </a:p>
        </p:txBody>
      </p:sp>
      <p:sp>
        <p:nvSpPr>
          <p:cNvPr id="6" name="Footer Placeholder 5">
            <a:extLst>
              <a:ext uri="{FF2B5EF4-FFF2-40B4-BE49-F238E27FC236}">
                <a16:creationId xmlns:a16="http://schemas.microsoft.com/office/drawing/2014/main" id="{198E4120-EBCC-4461-B061-1EC3E5CF01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CA79D2-E2CE-4CD3-8F2A-C607B58CFB38}"/>
              </a:ext>
            </a:extLst>
          </p:cNvPr>
          <p:cNvSpPr>
            <a:spLocks noGrp="1"/>
          </p:cNvSpPr>
          <p:nvPr>
            <p:ph type="sldNum" sz="quarter" idx="12"/>
          </p:nvPr>
        </p:nvSpPr>
        <p:spPr/>
        <p:txBody>
          <a:bodyPr/>
          <a:lstStyle/>
          <a:p>
            <a:fld id="{72099860-2FE0-4190-A733-99B466848B45}" type="slidenum">
              <a:rPr lang="en-GB" smtClean="0"/>
              <a:t>‹#›</a:t>
            </a:fld>
            <a:endParaRPr lang="en-GB"/>
          </a:p>
        </p:txBody>
      </p:sp>
    </p:spTree>
    <p:extLst>
      <p:ext uri="{BB962C8B-B14F-4D97-AF65-F5344CB8AC3E}">
        <p14:creationId xmlns:p14="http://schemas.microsoft.com/office/powerpoint/2010/main" val="1111042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99D3-98CD-4A9F-B2BC-F1561E09310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AAACBD-DB40-4BBA-9A7F-3A97B9813E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117617-F4EA-411B-B5DA-CFD3CBCA2D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794C520-CA15-41A3-A708-8DC92F6ABA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624409-8C2E-4513-AA57-9EEB863F94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47BF2EB-DC6E-4AE1-BCFA-DB70EA92FFF6}"/>
              </a:ext>
            </a:extLst>
          </p:cNvPr>
          <p:cNvSpPr>
            <a:spLocks noGrp="1"/>
          </p:cNvSpPr>
          <p:nvPr>
            <p:ph type="dt" sz="half" idx="10"/>
          </p:nvPr>
        </p:nvSpPr>
        <p:spPr/>
        <p:txBody>
          <a:bodyPr/>
          <a:lstStyle/>
          <a:p>
            <a:fld id="{0E2A2795-F506-43F1-B8EE-552B045E8DC9}" type="datetimeFigureOut">
              <a:rPr lang="en-GB" smtClean="0"/>
              <a:t>05/10/2021</a:t>
            </a:fld>
            <a:endParaRPr lang="en-GB"/>
          </a:p>
        </p:txBody>
      </p:sp>
      <p:sp>
        <p:nvSpPr>
          <p:cNvPr id="8" name="Footer Placeholder 7">
            <a:extLst>
              <a:ext uri="{FF2B5EF4-FFF2-40B4-BE49-F238E27FC236}">
                <a16:creationId xmlns:a16="http://schemas.microsoft.com/office/drawing/2014/main" id="{7145AE32-7B26-4A7E-BF0E-8A3767E0DD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30AFE71-B1A6-44A1-8BAE-04D8FDFFCD56}"/>
              </a:ext>
            </a:extLst>
          </p:cNvPr>
          <p:cNvSpPr>
            <a:spLocks noGrp="1"/>
          </p:cNvSpPr>
          <p:nvPr>
            <p:ph type="sldNum" sz="quarter" idx="12"/>
          </p:nvPr>
        </p:nvSpPr>
        <p:spPr/>
        <p:txBody>
          <a:bodyPr/>
          <a:lstStyle/>
          <a:p>
            <a:fld id="{72099860-2FE0-4190-A733-99B466848B45}" type="slidenum">
              <a:rPr lang="en-GB" smtClean="0"/>
              <a:t>‹#›</a:t>
            </a:fld>
            <a:endParaRPr lang="en-GB"/>
          </a:p>
        </p:txBody>
      </p:sp>
    </p:spTree>
    <p:extLst>
      <p:ext uri="{BB962C8B-B14F-4D97-AF65-F5344CB8AC3E}">
        <p14:creationId xmlns:p14="http://schemas.microsoft.com/office/powerpoint/2010/main" val="12117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FE853-FB65-47F3-BF87-E834DCCE15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FBD71A3-798F-4280-9218-74C5ECCD5E9A}"/>
              </a:ext>
            </a:extLst>
          </p:cNvPr>
          <p:cNvSpPr>
            <a:spLocks noGrp="1"/>
          </p:cNvSpPr>
          <p:nvPr>
            <p:ph type="dt" sz="half" idx="10"/>
          </p:nvPr>
        </p:nvSpPr>
        <p:spPr/>
        <p:txBody>
          <a:bodyPr/>
          <a:lstStyle/>
          <a:p>
            <a:fld id="{0E2A2795-F506-43F1-B8EE-552B045E8DC9}" type="datetimeFigureOut">
              <a:rPr lang="en-GB" smtClean="0"/>
              <a:t>05/10/2021</a:t>
            </a:fld>
            <a:endParaRPr lang="en-GB"/>
          </a:p>
        </p:txBody>
      </p:sp>
      <p:sp>
        <p:nvSpPr>
          <p:cNvPr id="4" name="Footer Placeholder 3">
            <a:extLst>
              <a:ext uri="{FF2B5EF4-FFF2-40B4-BE49-F238E27FC236}">
                <a16:creationId xmlns:a16="http://schemas.microsoft.com/office/drawing/2014/main" id="{A4521319-383F-4A06-A86E-5BA17822F59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7A691C9-47B1-4AB5-98B7-E8D165E8A551}"/>
              </a:ext>
            </a:extLst>
          </p:cNvPr>
          <p:cNvSpPr>
            <a:spLocks noGrp="1"/>
          </p:cNvSpPr>
          <p:nvPr>
            <p:ph type="sldNum" sz="quarter" idx="12"/>
          </p:nvPr>
        </p:nvSpPr>
        <p:spPr/>
        <p:txBody>
          <a:bodyPr/>
          <a:lstStyle/>
          <a:p>
            <a:fld id="{72099860-2FE0-4190-A733-99B466848B45}" type="slidenum">
              <a:rPr lang="en-GB" smtClean="0"/>
              <a:t>‹#›</a:t>
            </a:fld>
            <a:endParaRPr lang="en-GB"/>
          </a:p>
        </p:txBody>
      </p:sp>
    </p:spTree>
    <p:extLst>
      <p:ext uri="{BB962C8B-B14F-4D97-AF65-F5344CB8AC3E}">
        <p14:creationId xmlns:p14="http://schemas.microsoft.com/office/powerpoint/2010/main" val="2449186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AB7853-8D35-4F8A-966D-01B29AFF6ED1}"/>
              </a:ext>
            </a:extLst>
          </p:cNvPr>
          <p:cNvSpPr>
            <a:spLocks noGrp="1"/>
          </p:cNvSpPr>
          <p:nvPr>
            <p:ph type="dt" sz="half" idx="10"/>
          </p:nvPr>
        </p:nvSpPr>
        <p:spPr/>
        <p:txBody>
          <a:bodyPr/>
          <a:lstStyle/>
          <a:p>
            <a:fld id="{0E2A2795-F506-43F1-B8EE-552B045E8DC9}" type="datetimeFigureOut">
              <a:rPr lang="en-GB" smtClean="0"/>
              <a:t>05/10/2021</a:t>
            </a:fld>
            <a:endParaRPr lang="en-GB"/>
          </a:p>
        </p:txBody>
      </p:sp>
      <p:sp>
        <p:nvSpPr>
          <p:cNvPr id="3" name="Footer Placeholder 2">
            <a:extLst>
              <a:ext uri="{FF2B5EF4-FFF2-40B4-BE49-F238E27FC236}">
                <a16:creationId xmlns:a16="http://schemas.microsoft.com/office/drawing/2014/main" id="{F2D36C55-15BE-4743-A4BD-50B0576D289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52F2529-3BD6-40E4-844B-2AA285EAC6F2}"/>
              </a:ext>
            </a:extLst>
          </p:cNvPr>
          <p:cNvSpPr>
            <a:spLocks noGrp="1"/>
          </p:cNvSpPr>
          <p:nvPr>
            <p:ph type="sldNum" sz="quarter" idx="12"/>
          </p:nvPr>
        </p:nvSpPr>
        <p:spPr/>
        <p:txBody>
          <a:bodyPr/>
          <a:lstStyle/>
          <a:p>
            <a:fld id="{72099860-2FE0-4190-A733-99B466848B45}" type="slidenum">
              <a:rPr lang="en-GB" smtClean="0"/>
              <a:t>‹#›</a:t>
            </a:fld>
            <a:endParaRPr lang="en-GB"/>
          </a:p>
        </p:txBody>
      </p:sp>
    </p:spTree>
    <p:extLst>
      <p:ext uri="{BB962C8B-B14F-4D97-AF65-F5344CB8AC3E}">
        <p14:creationId xmlns:p14="http://schemas.microsoft.com/office/powerpoint/2010/main" val="223275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5AF48-90D9-401E-9923-3AA85D7F27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AC22DBD-E8DF-491A-8F50-DB9892EEE7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B03E5B-FE42-4516-82B4-FA5666A486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4F6A0D-7B4A-4358-821A-BAE7DDBD71F5}"/>
              </a:ext>
            </a:extLst>
          </p:cNvPr>
          <p:cNvSpPr>
            <a:spLocks noGrp="1"/>
          </p:cNvSpPr>
          <p:nvPr>
            <p:ph type="dt" sz="half" idx="10"/>
          </p:nvPr>
        </p:nvSpPr>
        <p:spPr/>
        <p:txBody>
          <a:bodyPr/>
          <a:lstStyle/>
          <a:p>
            <a:fld id="{0E2A2795-F506-43F1-B8EE-552B045E8DC9}" type="datetimeFigureOut">
              <a:rPr lang="en-GB" smtClean="0"/>
              <a:t>05/10/2021</a:t>
            </a:fld>
            <a:endParaRPr lang="en-GB"/>
          </a:p>
        </p:txBody>
      </p:sp>
      <p:sp>
        <p:nvSpPr>
          <p:cNvPr id="6" name="Footer Placeholder 5">
            <a:extLst>
              <a:ext uri="{FF2B5EF4-FFF2-40B4-BE49-F238E27FC236}">
                <a16:creationId xmlns:a16="http://schemas.microsoft.com/office/drawing/2014/main" id="{01BBACA0-A99F-4099-BECD-53967E634D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B91678-EFC1-4CA9-949C-9B8613CECA09}"/>
              </a:ext>
            </a:extLst>
          </p:cNvPr>
          <p:cNvSpPr>
            <a:spLocks noGrp="1"/>
          </p:cNvSpPr>
          <p:nvPr>
            <p:ph type="sldNum" sz="quarter" idx="12"/>
          </p:nvPr>
        </p:nvSpPr>
        <p:spPr/>
        <p:txBody>
          <a:bodyPr/>
          <a:lstStyle/>
          <a:p>
            <a:fld id="{72099860-2FE0-4190-A733-99B466848B45}" type="slidenum">
              <a:rPr lang="en-GB" smtClean="0"/>
              <a:t>‹#›</a:t>
            </a:fld>
            <a:endParaRPr lang="en-GB"/>
          </a:p>
        </p:txBody>
      </p:sp>
    </p:spTree>
    <p:extLst>
      <p:ext uri="{BB962C8B-B14F-4D97-AF65-F5344CB8AC3E}">
        <p14:creationId xmlns:p14="http://schemas.microsoft.com/office/powerpoint/2010/main" val="66646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58674-F9BD-4C55-8C9D-743C62AF36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C5D421-8298-4FB6-B4CD-1B48750C90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63C3E99-8CA1-4C58-92B7-2480D235FF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2341B6-0EA9-4BB3-AFA8-809036EF75D2}"/>
              </a:ext>
            </a:extLst>
          </p:cNvPr>
          <p:cNvSpPr>
            <a:spLocks noGrp="1"/>
          </p:cNvSpPr>
          <p:nvPr>
            <p:ph type="dt" sz="half" idx="10"/>
          </p:nvPr>
        </p:nvSpPr>
        <p:spPr/>
        <p:txBody>
          <a:bodyPr/>
          <a:lstStyle/>
          <a:p>
            <a:fld id="{0E2A2795-F506-43F1-B8EE-552B045E8DC9}" type="datetimeFigureOut">
              <a:rPr lang="en-GB" smtClean="0"/>
              <a:t>05/10/2021</a:t>
            </a:fld>
            <a:endParaRPr lang="en-GB"/>
          </a:p>
        </p:txBody>
      </p:sp>
      <p:sp>
        <p:nvSpPr>
          <p:cNvPr id="6" name="Footer Placeholder 5">
            <a:extLst>
              <a:ext uri="{FF2B5EF4-FFF2-40B4-BE49-F238E27FC236}">
                <a16:creationId xmlns:a16="http://schemas.microsoft.com/office/drawing/2014/main" id="{B38F182C-B12F-457C-9EAB-1C3AE6CD67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AC23DF-3E92-4C88-918E-30B396AB3A12}"/>
              </a:ext>
            </a:extLst>
          </p:cNvPr>
          <p:cNvSpPr>
            <a:spLocks noGrp="1"/>
          </p:cNvSpPr>
          <p:nvPr>
            <p:ph type="sldNum" sz="quarter" idx="12"/>
          </p:nvPr>
        </p:nvSpPr>
        <p:spPr/>
        <p:txBody>
          <a:bodyPr/>
          <a:lstStyle/>
          <a:p>
            <a:fld id="{72099860-2FE0-4190-A733-99B466848B45}" type="slidenum">
              <a:rPr lang="en-GB" smtClean="0"/>
              <a:t>‹#›</a:t>
            </a:fld>
            <a:endParaRPr lang="en-GB"/>
          </a:p>
        </p:txBody>
      </p:sp>
    </p:spTree>
    <p:extLst>
      <p:ext uri="{BB962C8B-B14F-4D97-AF65-F5344CB8AC3E}">
        <p14:creationId xmlns:p14="http://schemas.microsoft.com/office/powerpoint/2010/main" val="659853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E9ECEF-43B0-4410-88C3-21579BD05D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817675D-FD6D-4E04-B08A-A1919428FB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4FF85C-BA69-46D2-9F28-25CE006A9B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2A2795-F506-43F1-B8EE-552B045E8DC9}" type="datetimeFigureOut">
              <a:rPr lang="en-GB" smtClean="0"/>
              <a:t>05/10/2021</a:t>
            </a:fld>
            <a:endParaRPr lang="en-GB"/>
          </a:p>
        </p:txBody>
      </p:sp>
      <p:sp>
        <p:nvSpPr>
          <p:cNvPr id="5" name="Footer Placeholder 4">
            <a:extLst>
              <a:ext uri="{FF2B5EF4-FFF2-40B4-BE49-F238E27FC236}">
                <a16:creationId xmlns:a16="http://schemas.microsoft.com/office/drawing/2014/main" id="{227F28A6-A204-48B6-9A52-F0B48C3790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24AB840-4B05-42F5-A139-F2F2F53113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99860-2FE0-4190-A733-99B466848B45}" type="slidenum">
              <a:rPr lang="en-GB" smtClean="0"/>
              <a:t>‹#›</a:t>
            </a:fld>
            <a:endParaRPr lang="en-GB"/>
          </a:p>
        </p:txBody>
      </p:sp>
    </p:spTree>
    <p:extLst>
      <p:ext uri="{BB962C8B-B14F-4D97-AF65-F5344CB8AC3E}">
        <p14:creationId xmlns:p14="http://schemas.microsoft.com/office/powerpoint/2010/main" val="135162945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12A24-676E-49A3-9848-13C9BE05209C}"/>
              </a:ext>
            </a:extLst>
          </p:cNvPr>
          <p:cNvSpPr>
            <a:spLocks noGrp="1"/>
          </p:cNvSpPr>
          <p:nvPr>
            <p:ph type="ctrTitle"/>
          </p:nvPr>
        </p:nvSpPr>
        <p:spPr>
          <a:xfrm>
            <a:off x="1430927" y="3751217"/>
            <a:ext cx="9144000" cy="1378132"/>
          </a:xfrm>
        </p:spPr>
        <p:txBody>
          <a:bodyPr>
            <a:normAutofit/>
          </a:bodyPr>
          <a:lstStyle/>
          <a:p>
            <a:r>
              <a:rPr lang="en-GB" sz="4400" dirty="0">
                <a:latin typeface="Arial" panose="020B0604020202020204" pitchFamily="34" charset="0"/>
                <a:cs typeface="Arial" panose="020B0604020202020204" pitchFamily="34" charset="0"/>
              </a:rPr>
              <a:t>Safety Charter Presentation</a:t>
            </a:r>
            <a:br>
              <a:rPr lang="en-GB" sz="4400" dirty="0">
                <a:latin typeface="Arial" panose="020B0604020202020204" pitchFamily="34" charset="0"/>
                <a:cs typeface="Arial" panose="020B0604020202020204" pitchFamily="34" charset="0"/>
              </a:rPr>
            </a:br>
            <a:r>
              <a:rPr lang="en-GB" sz="4400" dirty="0">
                <a:latin typeface="Arial" panose="020B0604020202020204" pitchFamily="34" charset="0"/>
                <a:cs typeface="Arial" panose="020B0604020202020204" pitchFamily="34" charset="0"/>
              </a:rPr>
              <a:t>Electricity</a:t>
            </a:r>
          </a:p>
        </p:txBody>
      </p:sp>
      <p:pic>
        <p:nvPicPr>
          <p:cNvPr id="5" name="Picture 4">
            <a:extLst>
              <a:ext uri="{FF2B5EF4-FFF2-40B4-BE49-F238E27FC236}">
                <a16:creationId xmlns:a16="http://schemas.microsoft.com/office/drawing/2014/main" id="{E9776EC6-3E31-4B3C-BA38-E7388A3DB339}"/>
              </a:ext>
            </a:extLst>
          </p:cNvPr>
          <p:cNvPicPr>
            <a:picLocks noChangeAspect="1"/>
          </p:cNvPicPr>
          <p:nvPr/>
        </p:nvPicPr>
        <p:blipFill>
          <a:blip r:embed="rId3"/>
          <a:stretch>
            <a:fillRect/>
          </a:stretch>
        </p:blipFill>
        <p:spPr>
          <a:xfrm>
            <a:off x="4630237" y="743629"/>
            <a:ext cx="2588623" cy="2601599"/>
          </a:xfrm>
          <a:prstGeom prst="rect">
            <a:avLst/>
          </a:prstGeom>
        </p:spPr>
      </p:pic>
    </p:spTree>
    <p:extLst>
      <p:ext uri="{BB962C8B-B14F-4D97-AF65-F5344CB8AC3E}">
        <p14:creationId xmlns:p14="http://schemas.microsoft.com/office/powerpoint/2010/main" val="301331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12A24-676E-49A3-9848-13C9BE05209C}"/>
              </a:ext>
            </a:extLst>
          </p:cNvPr>
          <p:cNvSpPr>
            <a:spLocks noGrp="1"/>
          </p:cNvSpPr>
          <p:nvPr>
            <p:ph type="ctrTitle"/>
          </p:nvPr>
        </p:nvSpPr>
        <p:spPr>
          <a:xfrm>
            <a:off x="632732" y="457200"/>
            <a:ext cx="10926536" cy="5010421"/>
          </a:xfrm>
        </p:spPr>
        <p:txBody>
          <a:bodyPr>
            <a:normAutofit/>
          </a:bodyPr>
          <a:lstStyle/>
          <a:p>
            <a:r>
              <a:rPr lang="en-GB" sz="2800" dirty="0">
                <a:latin typeface="Arial" panose="020B0604020202020204" pitchFamily="34" charset="0"/>
                <a:cs typeface="Arial" panose="020B0604020202020204" pitchFamily="34" charset="0"/>
              </a:rPr>
              <a:t>Review of the aim of this presentation:</a:t>
            </a:r>
            <a:br>
              <a:rPr lang="en-GB" sz="2800" dirty="0">
                <a:latin typeface="Arial" panose="020B0604020202020204" pitchFamily="34" charset="0"/>
                <a:cs typeface="Arial" panose="020B0604020202020204" pitchFamily="34" charset="0"/>
              </a:rPr>
            </a:br>
            <a:br>
              <a:rPr lang="en-GB" sz="28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To provide delegates with information and advice to avoid the potential injuries associated with contact </a:t>
            </a:r>
            <a:r>
              <a:rPr lang="en-GB" sz="2000">
                <a:latin typeface="Arial" panose="020B0604020202020204" pitchFamily="34" charset="0"/>
                <a:cs typeface="Arial" panose="020B0604020202020204" pitchFamily="34" charset="0"/>
              </a:rPr>
              <a:t>with electricity </a:t>
            </a:r>
            <a:r>
              <a:rPr lang="en-GB" sz="2000" dirty="0">
                <a:latin typeface="Arial" panose="020B0604020202020204" pitchFamily="34" charset="0"/>
                <a:cs typeface="Arial" panose="020B0604020202020204" pitchFamily="34" charset="0"/>
              </a:rPr>
              <a:t>that has resulted in fatal accidents within the lift and escalator industry.</a:t>
            </a: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r>
              <a:rPr lang="en-GB" sz="2000" dirty="0">
                <a:solidFill>
                  <a:srgbClr val="C00000"/>
                </a:solidFill>
                <a:latin typeface="Arial" panose="020B0604020202020204" pitchFamily="34" charset="0"/>
                <a:cs typeface="Arial" panose="020B0604020202020204" pitchFamily="34" charset="0"/>
              </a:rPr>
              <a:t>Please take this information seriously and apply the </a:t>
            </a:r>
            <a:br>
              <a:rPr lang="en-GB" sz="2000" dirty="0">
                <a:solidFill>
                  <a:srgbClr val="C00000"/>
                </a:solidFill>
                <a:latin typeface="Arial" panose="020B0604020202020204" pitchFamily="34" charset="0"/>
                <a:cs typeface="Arial" panose="020B0604020202020204" pitchFamily="34" charset="0"/>
              </a:rPr>
            </a:br>
            <a:r>
              <a:rPr lang="en-GB" sz="2000" dirty="0">
                <a:solidFill>
                  <a:srgbClr val="C00000"/>
                </a:solidFill>
                <a:latin typeface="Arial" panose="020B0604020202020204" pitchFamily="34" charset="0"/>
                <a:cs typeface="Arial" panose="020B0604020202020204" pitchFamily="34" charset="0"/>
              </a:rPr>
              <a:t>required control measures to protect you </a:t>
            </a:r>
            <a:br>
              <a:rPr lang="en-GB" sz="2000" dirty="0">
                <a:solidFill>
                  <a:srgbClr val="C00000"/>
                </a:solidFill>
                <a:latin typeface="Arial" panose="020B0604020202020204" pitchFamily="34" charset="0"/>
                <a:cs typeface="Arial" panose="020B0604020202020204" pitchFamily="34" charset="0"/>
              </a:rPr>
            </a:br>
            <a:r>
              <a:rPr lang="en-GB" sz="2000" dirty="0">
                <a:solidFill>
                  <a:srgbClr val="C00000"/>
                </a:solidFill>
                <a:latin typeface="Arial" panose="020B0604020202020204" pitchFamily="34" charset="0"/>
                <a:cs typeface="Arial" panose="020B0604020202020204" pitchFamily="34" charset="0"/>
              </a:rPr>
              <a:t>so you can go home safely every day to your loved ones.</a:t>
            </a:r>
            <a:br>
              <a:rPr lang="en-GB" sz="2000" dirty="0">
                <a:solidFill>
                  <a:srgbClr val="C00000"/>
                </a:solidFill>
                <a:latin typeface="Arial" panose="020B0604020202020204" pitchFamily="34" charset="0"/>
                <a:cs typeface="Arial" panose="020B0604020202020204" pitchFamily="34" charset="0"/>
              </a:rPr>
            </a:br>
            <a:br>
              <a:rPr lang="en-GB" sz="2000" dirty="0">
                <a:solidFill>
                  <a:srgbClr val="C00000"/>
                </a:solidFill>
                <a:latin typeface="Arial" panose="020B0604020202020204" pitchFamily="34" charset="0"/>
                <a:cs typeface="Arial" panose="020B0604020202020204" pitchFamily="34" charset="0"/>
              </a:rPr>
            </a:br>
            <a:r>
              <a:rPr lang="en-GB" sz="2000" dirty="0">
                <a:solidFill>
                  <a:srgbClr val="C00000"/>
                </a:solidFill>
                <a:latin typeface="Arial" panose="020B0604020202020204" pitchFamily="34" charset="0"/>
                <a:cs typeface="Arial" panose="020B0604020202020204" pitchFamily="34" charset="0"/>
              </a:rPr>
              <a:t>Thank you!</a:t>
            </a:r>
            <a:br>
              <a:rPr lang="en-GB" sz="2000" dirty="0">
                <a:solidFill>
                  <a:srgbClr val="C00000"/>
                </a:solidFill>
                <a:latin typeface="Arial" panose="020B0604020202020204" pitchFamily="34" charset="0"/>
                <a:cs typeface="Arial" panose="020B0604020202020204" pitchFamily="34" charset="0"/>
              </a:rPr>
            </a:br>
            <a:br>
              <a:rPr lang="en-GB" sz="2000" dirty="0">
                <a:solidFill>
                  <a:srgbClr val="C00000"/>
                </a:solidFill>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Further information on working safely within the industry can be found in the Lift &amp; Escalator Site Safety Handbook 2019</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508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12A24-676E-49A3-9848-13C9BE05209C}"/>
              </a:ext>
            </a:extLst>
          </p:cNvPr>
          <p:cNvSpPr>
            <a:spLocks noGrp="1"/>
          </p:cNvSpPr>
          <p:nvPr>
            <p:ph type="ctrTitle"/>
          </p:nvPr>
        </p:nvSpPr>
        <p:spPr>
          <a:xfrm>
            <a:off x="499111" y="940523"/>
            <a:ext cx="10926536" cy="4441373"/>
          </a:xfrm>
        </p:spPr>
        <p:txBody>
          <a:bodyPr>
            <a:normAutofit fontScale="90000"/>
          </a:bodyPr>
          <a:lstStyle/>
          <a:p>
            <a:pPr algn="l"/>
            <a:r>
              <a:rPr lang="en-GB" sz="2800" dirty="0">
                <a:latin typeface="Arial" panose="020B0604020202020204" pitchFamily="34" charset="0"/>
                <a:cs typeface="Arial" panose="020B0604020202020204" pitchFamily="34" charset="0"/>
              </a:rPr>
              <a:t>Aim of this presentation:</a:t>
            </a:r>
            <a:br>
              <a:rPr lang="en-GB" sz="2800" dirty="0">
                <a:latin typeface="Arial" panose="020B0604020202020204" pitchFamily="34" charset="0"/>
                <a:cs typeface="Arial" panose="020B0604020202020204" pitchFamily="34" charset="0"/>
              </a:rPr>
            </a:b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To provide delegates with information and advice to avoid the potential injuries associated with contact with </a:t>
            </a:r>
            <a:r>
              <a:rPr lang="en-GB" sz="2800">
                <a:latin typeface="Arial" panose="020B0604020202020204" pitchFamily="34" charset="0"/>
                <a:cs typeface="Arial" panose="020B0604020202020204" pitchFamily="34" charset="0"/>
              </a:rPr>
              <a:t>electrical energy </a:t>
            </a:r>
            <a:r>
              <a:rPr lang="en-GB" sz="2800" dirty="0">
                <a:latin typeface="Arial" panose="020B0604020202020204" pitchFamily="34" charset="0"/>
                <a:cs typeface="Arial" panose="020B0604020202020204" pitchFamily="34" charset="0"/>
              </a:rPr>
              <a:t>that has resulted in fatal accidents within the lift and escalator industry.</a:t>
            </a:r>
            <a:br>
              <a:rPr lang="en-GB" sz="2800" dirty="0">
                <a:latin typeface="Arial" panose="020B0604020202020204" pitchFamily="34" charset="0"/>
                <a:cs typeface="Arial" panose="020B0604020202020204" pitchFamily="34" charset="0"/>
              </a:rPr>
            </a:br>
            <a:br>
              <a:rPr lang="en-GB" sz="2800" dirty="0">
                <a:latin typeface="Arial" panose="020B0604020202020204" pitchFamily="34" charset="0"/>
                <a:cs typeface="Arial" panose="020B0604020202020204" pitchFamily="34" charset="0"/>
              </a:rPr>
            </a:br>
            <a:r>
              <a:rPr lang="en-GB" sz="1800" dirty="0">
                <a:solidFill>
                  <a:srgbClr val="C00000"/>
                </a:solidFill>
                <a:latin typeface="Arial" panose="020B0604020202020204" pitchFamily="34" charset="0"/>
                <a:cs typeface="Arial" panose="020B0604020202020204" pitchFamily="34" charset="0"/>
              </a:rPr>
              <a:t>Disclaimer:</a:t>
            </a:r>
            <a:br>
              <a:rPr lang="en-GB" sz="1800" dirty="0">
                <a:solidFill>
                  <a:srgbClr val="C00000"/>
                </a:solidFill>
                <a:latin typeface="Arial" panose="020B0604020202020204" pitchFamily="34" charset="0"/>
                <a:cs typeface="Arial" panose="020B0604020202020204" pitchFamily="34" charset="0"/>
              </a:rPr>
            </a:br>
            <a:br>
              <a:rPr lang="en-GB" sz="1800" dirty="0">
                <a:solidFill>
                  <a:srgbClr val="C00000"/>
                </a:solidFill>
                <a:latin typeface="Arial" panose="020B0604020202020204" pitchFamily="34" charset="0"/>
                <a:cs typeface="Arial" panose="020B0604020202020204" pitchFamily="34" charset="0"/>
              </a:rPr>
            </a:br>
            <a:r>
              <a:rPr lang="en-GB" sz="1800" dirty="0">
                <a:solidFill>
                  <a:srgbClr val="C00000"/>
                </a:solidFill>
                <a:latin typeface="Arial" panose="020B0604020202020204" pitchFamily="34" charset="0"/>
                <a:cs typeface="Arial" panose="020B0604020202020204" pitchFamily="34" charset="0"/>
              </a:rPr>
              <a:t>This presentation does not constitute formal training in the complete legal requirements for electrical safety or the establishment of safe systems of work when working with electrical energy. It is not intended to address all the legal requirements or associated Approved Codes of Practice, but has been produced to focus attention on the significant risks associated with working in these environments and the significant dangers of electrical energy within the lift and escalator industry.</a:t>
            </a:r>
            <a:br>
              <a:rPr lang="en-GB" sz="2700" dirty="0">
                <a:solidFill>
                  <a:srgbClr val="C00000"/>
                </a:solidFill>
                <a:latin typeface="Arial" panose="020B0604020202020204" pitchFamily="34" charset="0"/>
                <a:cs typeface="Arial" panose="020B0604020202020204" pitchFamily="34" charset="0"/>
              </a:rPr>
            </a:br>
            <a:br>
              <a:rPr lang="en-GB" sz="2800" dirty="0">
                <a:latin typeface="Arial" panose="020B0604020202020204" pitchFamily="34" charset="0"/>
                <a:cs typeface="Arial" panose="020B0604020202020204" pitchFamily="34" charset="0"/>
              </a:rPr>
            </a:b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5811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12A24-676E-49A3-9848-13C9BE05209C}"/>
              </a:ext>
            </a:extLst>
          </p:cNvPr>
          <p:cNvSpPr>
            <a:spLocks noGrp="1"/>
          </p:cNvSpPr>
          <p:nvPr>
            <p:ph type="ctrTitle"/>
          </p:nvPr>
        </p:nvSpPr>
        <p:spPr>
          <a:xfrm>
            <a:off x="499111" y="783773"/>
            <a:ext cx="10926536" cy="6453050"/>
          </a:xfrm>
        </p:spPr>
        <p:txBody>
          <a:bodyPr>
            <a:normAutofit fontScale="90000"/>
          </a:bodyPr>
          <a:lstStyle/>
          <a:p>
            <a:pPr algn="l"/>
            <a:r>
              <a:rPr lang="en-GB" sz="2800" dirty="0">
                <a:latin typeface="Arial" panose="020B0604020202020204" pitchFamily="34" charset="0"/>
                <a:cs typeface="Arial" panose="020B0604020202020204" pitchFamily="34" charset="0"/>
              </a:rPr>
              <a:t>Accidents:</a:t>
            </a:r>
            <a:br>
              <a:rPr lang="en-GB" sz="2800" dirty="0">
                <a:latin typeface="Arial" panose="020B0604020202020204" pitchFamily="34" charset="0"/>
                <a:cs typeface="Arial" panose="020B0604020202020204" pitchFamily="34" charset="0"/>
              </a:rPr>
            </a:br>
            <a:br>
              <a:rPr lang="en-GB" sz="28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From 1991 to 2011 the UK Lift &amp; Escalator industry experienced 15 fatal accidents.</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Since the original introduction of the Safety Charter in 2011 the UK Lift &amp; Escalator industry has now experienced another 12 fatal accidents all attributable to the following hazards:</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Working at height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Contact with moving equipment/masses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Exposure to electrical energy </a:t>
            </a:r>
            <a:br>
              <a:rPr lang="en-US"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Contact with electrical energy accounted for 8% of the fatal accidents.</a:t>
            </a: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endParaRPr lang="en-GB" sz="2800" dirty="0">
              <a:latin typeface="Arial" panose="020B0604020202020204" pitchFamily="34" charset="0"/>
              <a:cs typeface="Arial" panose="020B0604020202020204" pitchFamily="34" charset="0"/>
            </a:endParaRPr>
          </a:p>
        </p:txBody>
      </p:sp>
      <p:graphicFrame>
        <p:nvGraphicFramePr>
          <p:cNvPr id="3" name="Chart 2">
            <a:extLst>
              <a:ext uri="{FF2B5EF4-FFF2-40B4-BE49-F238E27FC236}">
                <a16:creationId xmlns:a16="http://schemas.microsoft.com/office/drawing/2014/main" id="{041D4EF6-013D-4F05-9314-2110EFB46145}"/>
              </a:ext>
            </a:extLst>
          </p:cNvPr>
          <p:cNvGraphicFramePr>
            <a:graphicFrameLocks/>
          </p:cNvGraphicFramePr>
          <p:nvPr>
            <p:extLst>
              <p:ext uri="{D42A27DB-BD31-4B8C-83A1-F6EECF244321}">
                <p14:modId xmlns:p14="http://schemas.microsoft.com/office/powerpoint/2010/main" val="2434058108"/>
              </p:ext>
            </p:extLst>
          </p:nvPr>
        </p:nvGraphicFramePr>
        <p:xfrm>
          <a:off x="5242560" y="2778034"/>
          <a:ext cx="3783874" cy="22054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5475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F499D38-F9B8-4828-BB74-31697A0A8794}"/>
              </a:ext>
            </a:extLst>
          </p:cNvPr>
          <p:cNvSpPr txBox="1"/>
          <p:nvPr/>
        </p:nvSpPr>
        <p:spPr>
          <a:xfrm>
            <a:off x="2316480" y="393118"/>
            <a:ext cx="9022080" cy="461151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So where could you be exposed to electrical energy in the lift and escalator industry?</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Electrical energy is present in many parts of a lift or escalator that may require access during installation, maintenance and repairs and will include electrical energy being present and an electrocution risk from:</a:t>
            </a:r>
          </a:p>
          <a:p>
            <a:r>
              <a:rPr lang="en-GB" dirty="0">
                <a:latin typeface="Arial" panose="020B0604020202020204" pitchFamily="34" charset="0"/>
                <a:cs typeface="Arial" panose="020B0604020202020204" pitchFamily="34" charset="0"/>
              </a:rPr>
              <a:t> </a:t>
            </a: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Electrical isolators and consumer units.</a:t>
            </a: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Lift/escalator controllers</a:t>
            </a: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On the lift car top</a:t>
            </a: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Under the lift car (1/2 way box)</a:t>
            </a: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Lift door gears and electronic interlocks</a:t>
            </a: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The car operating panel</a:t>
            </a: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Secondary power supplies (multiple lifts)</a:t>
            </a:r>
          </a:p>
        </p:txBody>
      </p:sp>
      <p:pic>
        <p:nvPicPr>
          <p:cNvPr id="2" name="Picture 1">
            <a:extLst>
              <a:ext uri="{FF2B5EF4-FFF2-40B4-BE49-F238E27FC236}">
                <a16:creationId xmlns:a16="http://schemas.microsoft.com/office/drawing/2014/main" id="{41F3BF4C-9600-4C36-AF08-73C5BA65F86A}"/>
              </a:ext>
            </a:extLst>
          </p:cNvPr>
          <p:cNvPicPr>
            <a:picLocks noChangeAspect="1"/>
          </p:cNvPicPr>
          <p:nvPr/>
        </p:nvPicPr>
        <p:blipFill>
          <a:blip r:embed="rId3"/>
          <a:stretch>
            <a:fillRect/>
          </a:stretch>
        </p:blipFill>
        <p:spPr>
          <a:xfrm>
            <a:off x="442504" y="461553"/>
            <a:ext cx="1813016" cy="4028925"/>
          </a:xfrm>
          <a:prstGeom prst="rect">
            <a:avLst/>
          </a:prstGeom>
        </p:spPr>
      </p:pic>
      <p:pic>
        <p:nvPicPr>
          <p:cNvPr id="4" name="Picture 3">
            <a:extLst>
              <a:ext uri="{FF2B5EF4-FFF2-40B4-BE49-F238E27FC236}">
                <a16:creationId xmlns:a16="http://schemas.microsoft.com/office/drawing/2014/main" id="{53785845-FB21-45A5-98B6-C9F36E284A2D}"/>
              </a:ext>
            </a:extLst>
          </p:cNvPr>
          <p:cNvPicPr>
            <a:picLocks noChangeAspect="1"/>
          </p:cNvPicPr>
          <p:nvPr/>
        </p:nvPicPr>
        <p:blipFill>
          <a:blip r:embed="rId4"/>
          <a:stretch>
            <a:fillRect/>
          </a:stretch>
        </p:blipFill>
        <p:spPr>
          <a:xfrm flipV="1">
            <a:off x="442504" y="4567237"/>
            <a:ext cx="1813016" cy="1192723"/>
          </a:xfrm>
          <a:prstGeom prst="rect">
            <a:avLst/>
          </a:prstGeom>
        </p:spPr>
      </p:pic>
      <p:sp>
        <p:nvSpPr>
          <p:cNvPr id="5" name="TextBox 4">
            <a:extLst>
              <a:ext uri="{FF2B5EF4-FFF2-40B4-BE49-F238E27FC236}">
                <a16:creationId xmlns:a16="http://schemas.microsoft.com/office/drawing/2014/main" id="{E2C5BFEF-4FF5-4FB0-A340-B4B8FC073266}"/>
              </a:ext>
            </a:extLst>
          </p:cNvPr>
          <p:cNvSpPr txBox="1"/>
          <p:nvPr/>
        </p:nvSpPr>
        <p:spPr>
          <a:xfrm>
            <a:off x="7367452" y="2045069"/>
            <a:ext cx="3879668" cy="211852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Lift/escalator lighting circuits</a:t>
            </a: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Exposure to earthed metalwork/conductors</a:t>
            </a: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Stored energy components</a:t>
            </a: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Live working</a:t>
            </a:r>
          </a:p>
        </p:txBody>
      </p:sp>
    </p:spTree>
    <p:extLst>
      <p:ext uri="{BB962C8B-B14F-4D97-AF65-F5344CB8AC3E}">
        <p14:creationId xmlns:p14="http://schemas.microsoft.com/office/powerpoint/2010/main" val="761783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F3BF4C-9600-4C36-AF08-73C5BA65F86A}"/>
              </a:ext>
            </a:extLst>
          </p:cNvPr>
          <p:cNvPicPr>
            <a:picLocks noChangeAspect="1"/>
          </p:cNvPicPr>
          <p:nvPr/>
        </p:nvPicPr>
        <p:blipFill>
          <a:blip r:embed="rId3"/>
          <a:stretch>
            <a:fillRect/>
          </a:stretch>
        </p:blipFill>
        <p:spPr>
          <a:xfrm>
            <a:off x="442504" y="461553"/>
            <a:ext cx="1813016" cy="4028925"/>
          </a:xfrm>
          <a:prstGeom prst="rect">
            <a:avLst/>
          </a:prstGeom>
        </p:spPr>
      </p:pic>
      <p:sp>
        <p:nvSpPr>
          <p:cNvPr id="6" name="Content Placeholder 1">
            <a:extLst>
              <a:ext uri="{FF2B5EF4-FFF2-40B4-BE49-F238E27FC236}">
                <a16:creationId xmlns:a16="http://schemas.microsoft.com/office/drawing/2014/main" id="{DDF9C801-2ED5-4379-8131-54D7BE07A599}"/>
              </a:ext>
            </a:extLst>
          </p:cNvPr>
          <p:cNvSpPr txBox="1">
            <a:spLocks/>
          </p:cNvSpPr>
          <p:nvPr/>
        </p:nvSpPr>
        <p:spPr>
          <a:xfrm>
            <a:off x="2407920" y="461553"/>
            <a:ext cx="8530046" cy="574697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3" panose="05040102010807070707" pitchFamily="18" charset="2"/>
              <a:buNone/>
              <a:defRPr/>
            </a:pPr>
            <a:r>
              <a:rPr lang="en-GB" sz="1800" dirty="0">
                <a:latin typeface="Arial" panose="020B0604020202020204" pitchFamily="34" charset="0"/>
                <a:cs typeface="Arial" panose="020B0604020202020204" pitchFamily="34" charset="0"/>
              </a:rPr>
              <a:t>What is the risk associated with exposure to electrical energy?</a:t>
            </a:r>
          </a:p>
          <a:p>
            <a:pPr algn="l">
              <a:defRPr/>
            </a:pPr>
            <a:r>
              <a:rPr lang="en-US" sz="1800" dirty="0">
                <a:latin typeface="Arial" panose="020B0604020202020204" pitchFamily="34" charset="0"/>
                <a:cs typeface="Arial" panose="020B0604020202020204" pitchFamily="34" charset="0"/>
              </a:rPr>
              <a:t>Electrical injuries caused by a </a:t>
            </a:r>
            <a:r>
              <a:rPr lang="en-GB" sz="1800" dirty="0">
                <a:latin typeface="Arial" panose="020B0604020202020204" pitchFamily="34" charset="0"/>
                <a:cs typeface="Arial" panose="020B0604020202020204" pitchFamily="34" charset="0"/>
              </a:rPr>
              <a:t>range of voltages – dependant upon circumstances</a:t>
            </a:r>
          </a:p>
          <a:p>
            <a:pPr marL="285750" indent="-285750" algn="l">
              <a:buFont typeface="Arial" panose="020B0604020202020204" pitchFamily="34" charset="0"/>
              <a:buChar char="•"/>
              <a:defRPr/>
            </a:pPr>
            <a:r>
              <a:rPr lang="en-US" sz="1800" dirty="0">
                <a:latin typeface="Arial" panose="020B0604020202020204" pitchFamily="34" charset="0"/>
                <a:cs typeface="Arial" panose="020B0604020202020204" pitchFamily="34" charset="0"/>
              </a:rPr>
              <a:t>230V can, and does kill…</a:t>
            </a:r>
          </a:p>
          <a:p>
            <a:pPr marL="285750" indent="-285750" algn="l">
              <a:buFont typeface="Arial" panose="020B0604020202020204" pitchFamily="34" charset="0"/>
              <a:buChar char="•"/>
              <a:defRPr/>
            </a:pPr>
            <a:r>
              <a:rPr lang="en-GB" sz="1800" dirty="0">
                <a:latin typeface="Arial" panose="020B0604020202020204" pitchFamily="34" charset="0"/>
                <a:cs typeface="Arial" panose="020B0604020202020204" pitchFamily="34" charset="0"/>
              </a:rPr>
              <a:t>Equipment flashovers, burns, loss of muscle control, consequential falls from height can cause fatal injuries.</a:t>
            </a:r>
          </a:p>
          <a:p>
            <a:pPr algn="l">
              <a:defRPr/>
            </a:pPr>
            <a:r>
              <a:rPr lang="en-GB" sz="1800" dirty="0">
                <a:latin typeface="Arial" panose="020B0604020202020204" pitchFamily="34" charset="0"/>
                <a:cs typeface="Arial" panose="020B0604020202020204" pitchFamily="34" charset="0"/>
              </a:rPr>
              <a:t>Electrical shock:</a:t>
            </a:r>
          </a:p>
          <a:p>
            <a:pPr marL="285750" indent="-285750" algn="l">
              <a:buFont typeface="Arial" panose="020B0604020202020204" pitchFamily="34" charset="0"/>
              <a:buChar char="•"/>
              <a:defRPr/>
            </a:pPr>
            <a:r>
              <a:rPr lang="en-GB" sz="1800" dirty="0">
                <a:latin typeface="Arial" panose="020B0604020202020204" pitchFamily="34" charset="0"/>
                <a:cs typeface="Arial" panose="020B0604020202020204" pitchFamily="34" charset="0"/>
              </a:rPr>
              <a:t>Is the effect of current flowing through the body </a:t>
            </a:r>
          </a:p>
          <a:p>
            <a:pPr algn="l">
              <a:defRPr/>
            </a:pPr>
            <a:r>
              <a:rPr lang="en-GB" sz="1800" dirty="0">
                <a:latin typeface="Arial" panose="020B0604020202020204" pitchFamily="34" charset="0"/>
                <a:cs typeface="Arial" panose="020B0604020202020204" pitchFamily="34" charset="0"/>
              </a:rPr>
              <a:t>Current does the damage and causes:</a:t>
            </a:r>
          </a:p>
          <a:p>
            <a:pPr marL="285750" indent="-285750" algn="l">
              <a:buFont typeface="Arial" panose="020B0604020202020204" pitchFamily="34" charset="0"/>
              <a:buChar char="•"/>
              <a:defRPr/>
            </a:pPr>
            <a:r>
              <a:rPr lang="en-GB" sz="1800" dirty="0">
                <a:latin typeface="Arial" panose="020B0604020202020204" pitchFamily="34" charset="0"/>
                <a:cs typeface="Arial" panose="020B0604020202020204" pitchFamily="34" charset="0"/>
              </a:rPr>
              <a:t>Muscles to contract</a:t>
            </a:r>
          </a:p>
          <a:p>
            <a:pPr marL="285750" indent="-285750" algn="l">
              <a:buFont typeface="Arial" panose="020B0604020202020204" pitchFamily="34" charset="0"/>
              <a:buChar char="•"/>
              <a:defRPr/>
            </a:pPr>
            <a:r>
              <a:rPr lang="en-GB" sz="1800" dirty="0">
                <a:latin typeface="Arial" panose="020B0604020202020204" pitchFamily="34" charset="0"/>
                <a:cs typeface="Arial" panose="020B0604020202020204" pitchFamily="34" charset="0"/>
              </a:rPr>
              <a:t>Tissue damage  </a:t>
            </a:r>
          </a:p>
          <a:p>
            <a:pPr marL="285750" indent="-285750" algn="l">
              <a:buFont typeface="Arial" panose="020B0604020202020204" pitchFamily="34" charset="0"/>
              <a:buChar char="•"/>
              <a:defRPr/>
            </a:pPr>
            <a:r>
              <a:rPr lang="en-GB" sz="1800" dirty="0">
                <a:latin typeface="Arial" panose="020B0604020202020204" pitchFamily="34" charset="0"/>
                <a:cs typeface="Arial" panose="020B0604020202020204" pitchFamily="34" charset="0"/>
              </a:rPr>
              <a:t>internal burning</a:t>
            </a:r>
          </a:p>
          <a:p>
            <a:pPr marL="285750" indent="-285750" algn="l">
              <a:buFont typeface="Arial" panose="020B0604020202020204" pitchFamily="34" charset="0"/>
              <a:buChar char="•"/>
              <a:defRPr/>
            </a:pPr>
            <a:r>
              <a:rPr lang="en-GB" sz="1800" dirty="0">
                <a:latin typeface="Arial" panose="020B0604020202020204" pitchFamily="34" charset="0"/>
                <a:cs typeface="Arial" panose="020B0604020202020204" pitchFamily="34" charset="0"/>
              </a:rPr>
              <a:t>Cardiac arrest</a:t>
            </a:r>
          </a:p>
          <a:p>
            <a:pPr marL="285750" indent="-285750" algn="l">
              <a:buFont typeface="Arial" panose="020B0604020202020204" pitchFamily="34" charset="0"/>
              <a:buChar char="•"/>
              <a:defRPr/>
            </a:pPr>
            <a:r>
              <a:rPr lang="en-GB" sz="1800" dirty="0">
                <a:latin typeface="Arial" panose="020B0604020202020204" pitchFamily="34" charset="0"/>
                <a:cs typeface="Arial" panose="020B0604020202020204" pitchFamily="34" charset="0"/>
              </a:rPr>
              <a:t>Respiratory failure</a:t>
            </a:r>
          </a:p>
          <a:p>
            <a:pPr>
              <a:defRPr/>
            </a:pPr>
            <a:endParaRPr lang="en-GB" sz="1800" b="1" dirty="0">
              <a:solidFill>
                <a:srgbClr val="C00000"/>
              </a:solidFill>
              <a:latin typeface="Arial" panose="020B0604020202020204" pitchFamily="34" charset="0"/>
              <a:cs typeface="Arial" panose="020B0604020202020204" pitchFamily="34" charset="0"/>
            </a:endParaRPr>
          </a:p>
          <a:p>
            <a:pPr>
              <a:defRPr/>
            </a:pPr>
            <a:r>
              <a:rPr lang="en-GB" sz="1800" b="1" dirty="0">
                <a:solidFill>
                  <a:srgbClr val="C00000"/>
                </a:solidFill>
                <a:latin typeface="Arial" panose="020B0604020202020204" pitchFamily="34" charset="0"/>
                <a:cs typeface="Arial" panose="020B0604020202020204" pitchFamily="34" charset="0"/>
              </a:rPr>
              <a:t>The higher the current the more lethal the shock!</a:t>
            </a:r>
            <a:endParaRPr lang="en-GB" sz="1800" b="1" dirty="0">
              <a:solidFill>
                <a:srgbClr val="C00000"/>
              </a:solidFill>
              <a:cs typeface="Times New Roman" pitchFamily="18" charset="0"/>
            </a:endParaRPr>
          </a:p>
        </p:txBody>
      </p:sp>
      <p:pic>
        <p:nvPicPr>
          <p:cNvPr id="3" name="Picture 2">
            <a:extLst>
              <a:ext uri="{FF2B5EF4-FFF2-40B4-BE49-F238E27FC236}">
                <a16:creationId xmlns:a16="http://schemas.microsoft.com/office/drawing/2014/main" id="{D6E8C13F-D7ED-4B78-9E11-36CC19F7B58F}"/>
              </a:ext>
            </a:extLst>
          </p:cNvPr>
          <p:cNvPicPr>
            <a:picLocks noChangeAspect="1"/>
          </p:cNvPicPr>
          <p:nvPr/>
        </p:nvPicPr>
        <p:blipFill>
          <a:blip r:embed="rId4"/>
          <a:stretch>
            <a:fillRect/>
          </a:stretch>
        </p:blipFill>
        <p:spPr>
          <a:xfrm>
            <a:off x="261258" y="4731841"/>
            <a:ext cx="2063932" cy="913290"/>
          </a:xfrm>
          <a:prstGeom prst="rect">
            <a:avLst/>
          </a:prstGeom>
        </p:spPr>
      </p:pic>
    </p:spTree>
    <p:extLst>
      <p:ext uri="{BB962C8B-B14F-4D97-AF65-F5344CB8AC3E}">
        <p14:creationId xmlns:p14="http://schemas.microsoft.com/office/powerpoint/2010/main" val="1273240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DDF9C801-2ED5-4379-8131-54D7BE07A599}"/>
              </a:ext>
            </a:extLst>
          </p:cNvPr>
          <p:cNvSpPr txBox="1">
            <a:spLocks/>
          </p:cNvSpPr>
          <p:nvPr/>
        </p:nvSpPr>
        <p:spPr>
          <a:xfrm>
            <a:off x="413714" y="564217"/>
            <a:ext cx="7874998" cy="233573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3" panose="05040102010807070707" pitchFamily="18" charset="2"/>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Safe Working with Electricity</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Always take precautions when working on or near live electrical equipment.</a:t>
            </a:r>
          </a:p>
          <a:p>
            <a:pPr marR="0" lvl="0" algn="l" defTabSz="914400" rtl="0" eaLnBrk="1" fontAlgn="auto" latinLnBrk="0" hangingPunct="1">
              <a:lnSpc>
                <a:spcPct val="90000"/>
              </a:lnSpc>
              <a:spcBef>
                <a:spcPts val="1000"/>
              </a:spcBef>
              <a:spcAft>
                <a:spcPts val="0"/>
              </a:spcAft>
              <a:buClrTx/>
              <a:buSzTx/>
              <a:tabLst/>
              <a:defRPr/>
            </a:pPr>
            <a:r>
              <a:rPr lang="en-GB" sz="1800" dirty="0">
                <a:solidFill>
                  <a:prstClr val="black"/>
                </a:solidFill>
                <a:latin typeface="Arial" panose="020B0604020202020204" pitchFamily="34" charset="0"/>
                <a:cs typeface="Arial" panose="020B0604020202020204" pitchFamily="34" charset="0"/>
              </a:rPr>
              <a:t>Always</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800" b="1" dirty="0">
                <a:solidFill>
                  <a:srgbClr val="C00000"/>
                </a:solidFill>
                <a:latin typeface="Arial" panose="020B0604020202020204" pitchFamily="34" charset="0"/>
                <a:cs typeface="Arial" panose="020B0604020202020204" pitchFamily="34" charset="0"/>
              </a:rPr>
              <a:t>Lock and tag out the electrical supply when power is not required to perform a task.</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800" b="1" dirty="0">
                <a:solidFill>
                  <a:srgbClr val="C00000"/>
                </a:solidFill>
                <a:latin typeface="Arial" panose="020B0604020202020204" pitchFamily="34" charset="0"/>
                <a:cs typeface="Arial" panose="020B0604020202020204" pitchFamily="34" charset="0"/>
              </a:rPr>
              <a:t>If lock and tag out is not possible remove the fuses and keep them with you.</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Verify that the disconnection has been achieved by confirming no voltage present.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800" b="1" dirty="0">
                <a:solidFill>
                  <a:srgbClr val="C00000"/>
                </a:solidFill>
                <a:latin typeface="Arial" panose="020B0604020202020204" pitchFamily="34" charset="0"/>
                <a:cs typeface="Arial" panose="020B0604020202020204" pitchFamily="34" charset="0"/>
              </a:rPr>
              <a:t>Allow stored energy components to electrically discharge before working on them.</a:t>
            </a:r>
          </a:p>
        </p:txBody>
      </p:sp>
      <p:pic>
        <p:nvPicPr>
          <p:cNvPr id="4" name="Picture 3">
            <a:extLst>
              <a:ext uri="{FF2B5EF4-FFF2-40B4-BE49-F238E27FC236}">
                <a16:creationId xmlns:a16="http://schemas.microsoft.com/office/drawing/2014/main" id="{26624A10-41E6-4458-8B74-D8DB47BCC77F}"/>
              </a:ext>
            </a:extLst>
          </p:cNvPr>
          <p:cNvPicPr>
            <a:picLocks noChangeAspect="1"/>
          </p:cNvPicPr>
          <p:nvPr/>
        </p:nvPicPr>
        <p:blipFill>
          <a:blip r:embed="rId3"/>
          <a:stretch>
            <a:fillRect/>
          </a:stretch>
        </p:blipFill>
        <p:spPr>
          <a:xfrm>
            <a:off x="8699936" y="468426"/>
            <a:ext cx="2392468" cy="5538562"/>
          </a:xfrm>
          <a:prstGeom prst="rect">
            <a:avLst/>
          </a:prstGeom>
        </p:spPr>
      </p:pic>
      <p:sp>
        <p:nvSpPr>
          <p:cNvPr id="7" name="Content Placeholder 1">
            <a:extLst>
              <a:ext uri="{FF2B5EF4-FFF2-40B4-BE49-F238E27FC236}">
                <a16:creationId xmlns:a16="http://schemas.microsoft.com/office/drawing/2014/main" id="{3D8C0409-BA2B-4A38-938D-D27AC81EC093}"/>
              </a:ext>
            </a:extLst>
          </p:cNvPr>
          <p:cNvSpPr txBox="1">
            <a:spLocks/>
          </p:cNvSpPr>
          <p:nvPr/>
        </p:nvSpPr>
        <p:spPr>
          <a:xfrm>
            <a:off x="489185" y="4416025"/>
            <a:ext cx="3357541" cy="13062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Tx/>
              <a:buSzTx/>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more than one engineer each apply their own locks to secure isolation by using a multi-lock hasp lock off device.</a:t>
            </a:r>
            <a:endParaRPr kumimoji="0" lang="en-GB" sz="1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B270E9C1-53B4-474D-B6B3-3FD1EB2A4C56}"/>
              </a:ext>
            </a:extLst>
          </p:cNvPr>
          <p:cNvPicPr>
            <a:picLocks noChangeAspect="1"/>
          </p:cNvPicPr>
          <p:nvPr/>
        </p:nvPicPr>
        <p:blipFill>
          <a:blip r:embed="rId4"/>
          <a:stretch>
            <a:fillRect/>
          </a:stretch>
        </p:blipFill>
        <p:spPr>
          <a:xfrm>
            <a:off x="4058194" y="4174660"/>
            <a:ext cx="1719881" cy="1832328"/>
          </a:xfrm>
          <a:prstGeom prst="rect">
            <a:avLst/>
          </a:prstGeom>
          <a:effectLst>
            <a:glow>
              <a:schemeClr val="accent1"/>
            </a:glow>
            <a:outerShdw sx="1000" sy="1000" algn="ctr" rotWithShape="0">
              <a:srgbClr val="000000">
                <a:alpha val="0"/>
              </a:srgbClr>
            </a:outerShdw>
          </a:effectLst>
        </p:spPr>
      </p:pic>
      <p:pic>
        <p:nvPicPr>
          <p:cNvPr id="9" name="Picture 8">
            <a:extLst>
              <a:ext uri="{FF2B5EF4-FFF2-40B4-BE49-F238E27FC236}">
                <a16:creationId xmlns:a16="http://schemas.microsoft.com/office/drawing/2014/main" id="{EB5EF51E-7DB3-478E-9F4B-D95EEAEE16A6}"/>
              </a:ext>
            </a:extLst>
          </p:cNvPr>
          <p:cNvPicPr>
            <a:picLocks noChangeAspect="1"/>
          </p:cNvPicPr>
          <p:nvPr/>
        </p:nvPicPr>
        <p:blipFill>
          <a:blip r:embed="rId5"/>
          <a:stretch>
            <a:fillRect/>
          </a:stretch>
        </p:blipFill>
        <p:spPr>
          <a:xfrm>
            <a:off x="6027271" y="4145786"/>
            <a:ext cx="2461197" cy="1846765"/>
          </a:xfrm>
          <a:prstGeom prst="rect">
            <a:avLst/>
          </a:prstGeom>
        </p:spPr>
      </p:pic>
    </p:spTree>
    <p:extLst>
      <p:ext uri="{BB962C8B-B14F-4D97-AF65-F5344CB8AC3E}">
        <p14:creationId xmlns:p14="http://schemas.microsoft.com/office/powerpoint/2010/main" val="4067864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DDF9C801-2ED5-4379-8131-54D7BE07A599}"/>
              </a:ext>
            </a:extLst>
          </p:cNvPr>
          <p:cNvSpPr txBox="1">
            <a:spLocks/>
          </p:cNvSpPr>
          <p:nvPr/>
        </p:nvSpPr>
        <p:spPr>
          <a:xfrm>
            <a:off x="390525" y="461553"/>
            <a:ext cx="10547441" cy="574697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3" panose="05040102010807070707" pitchFamily="18" charset="2"/>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Verifying the circuit is dead</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Electricity at Work Regulations 1989 prohibits work on live conductors where it can be avoided.</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procedure for proving the electrical supply is dead should be by the use of a:</a:t>
            </a:r>
          </a:p>
          <a:p>
            <a:pPr marL="742950" lvl="1" indent="-285750" algn="l">
              <a:spcBef>
                <a:spcPts val="1000"/>
              </a:spcBef>
              <a:buFont typeface="Arial" panose="020B0604020202020204" pitchFamily="34" charset="0"/>
              <a:buChar char="•"/>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Proprietary test lamp</a:t>
            </a:r>
          </a:p>
          <a:p>
            <a:pPr marL="742950" lvl="1" indent="-285750" algn="l">
              <a:spcBef>
                <a:spcPts val="1000"/>
              </a:spcBef>
              <a:buFont typeface="Arial" panose="020B0604020202020204" pitchFamily="34" charset="0"/>
              <a:buChar char="•"/>
              <a:defRPr/>
            </a:pPr>
            <a:r>
              <a:rPr lang="en-GB" sz="1800" dirty="0">
                <a:solidFill>
                  <a:prstClr val="black"/>
                </a:solidFill>
                <a:latin typeface="Arial" panose="020B0604020202020204" pitchFamily="34" charset="0"/>
                <a:cs typeface="Arial" panose="020B0604020202020204" pitchFamily="34" charset="0"/>
              </a:rPr>
              <a:t>Two-pole voltage detector</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Wear insulating</a:t>
            </a:r>
            <a:r>
              <a:rPr lang="en-GB" sz="1800" dirty="0">
                <a:solidFill>
                  <a:prstClr val="black"/>
                </a:solidFill>
                <a:latin typeface="Arial" panose="020B0604020202020204" pitchFamily="34" charset="0"/>
                <a:cs typeface="Arial" panose="020B0604020202020204" pitchFamily="34" charset="0"/>
              </a:rPr>
              <a:t> rubber gloves (BSEN 60903) until electrical isolation is proven.</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Look away from m</a:t>
            </a:r>
            <a:r>
              <a:rPr lang="en-GB" sz="1800" dirty="0">
                <a:solidFill>
                  <a:prstClr val="black"/>
                </a:solidFill>
                <a:latin typeface="Arial" panose="020B0604020202020204" pitchFamily="34" charset="0"/>
                <a:cs typeface="Arial" panose="020B0604020202020204" pitchFamily="34" charset="0"/>
              </a:rPr>
              <a:t>ain electrical isolator to avoid injury from flashover when turning back on.</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AF4F2FFE-90D4-463E-A91B-06718D726E8C}"/>
              </a:ext>
            </a:extLst>
          </p:cNvPr>
          <p:cNvPicPr>
            <a:picLocks noChangeAspect="1"/>
          </p:cNvPicPr>
          <p:nvPr/>
        </p:nvPicPr>
        <p:blipFill>
          <a:blip r:embed="rId3"/>
          <a:stretch>
            <a:fillRect/>
          </a:stretch>
        </p:blipFill>
        <p:spPr>
          <a:xfrm>
            <a:off x="4949135" y="4164673"/>
            <a:ext cx="1691749" cy="1618372"/>
          </a:xfrm>
          <a:prstGeom prst="rect">
            <a:avLst/>
          </a:prstGeom>
        </p:spPr>
      </p:pic>
      <p:pic>
        <p:nvPicPr>
          <p:cNvPr id="4" name="Picture 3">
            <a:extLst>
              <a:ext uri="{FF2B5EF4-FFF2-40B4-BE49-F238E27FC236}">
                <a16:creationId xmlns:a16="http://schemas.microsoft.com/office/drawing/2014/main" id="{0ACEFD98-A254-4A18-9E8E-C75FFCA19C6E}"/>
              </a:ext>
            </a:extLst>
          </p:cNvPr>
          <p:cNvPicPr>
            <a:picLocks noChangeAspect="1"/>
          </p:cNvPicPr>
          <p:nvPr/>
        </p:nvPicPr>
        <p:blipFill>
          <a:blip r:embed="rId4"/>
          <a:stretch>
            <a:fillRect/>
          </a:stretch>
        </p:blipFill>
        <p:spPr>
          <a:xfrm>
            <a:off x="3023145" y="3669259"/>
            <a:ext cx="1475360" cy="2286198"/>
          </a:xfrm>
          <a:prstGeom prst="rect">
            <a:avLst/>
          </a:prstGeom>
        </p:spPr>
      </p:pic>
      <p:pic>
        <p:nvPicPr>
          <p:cNvPr id="5" name="Picture 4">
            <a:extLst>
              <a:ext uri="{FF2B5EF4-FFF2-40B4-BE49-F238E27FC236}">
                <a16:creationId xmlns:a16="http://schemas.microsoft.com/office/drawing/2014/main" id="{03D36F35-F5E1-44B8-8993-B8BCF9005663}"/>
              </a:ext>
            </a:extLst>
          </p:cNvPr>
          <p:cNvPicPr>
            <a:picLocks noChangeAspect="1"/>
          </p:cNvPicPr>
          <p:nvPr/>
        </p:nvPicPr>
        <p:blipFill>
          <a:blip r:embed="rId5"/>
          <a:stretch>
            <a:fillRect/>
          </a:stretch>
        </p:blipFill>
        <p:spPr>
          <a:xfrm>
            <a:off x="512710" y="3874365"/>
            <a:ext cx="1875987" cy="1875987"/>
          </a:xfrm>
          <a:prstGeom prst="rect">
            <a:avLst/>
          </a:prstGeom>
        </p:spPr>
      </p:pic>
      <p:pic>
        <p:nvPicPr>
          <p:cNvPr id="8" name="Picture 7">
            <a:extLst>
              <a:ext uri="{FF2B5EF4-FFF2-40B4-BE49-F238E27FC236}">
                <a16:creationId xmlns:a16="http://schemas.microsoft.com/office/drawing/2014/main" id="{F66D4E13-00BF-4CC4-9436-740B26604052}"/>
              </a:ext>
            </a:extLst>
          </p:cNvPr>
          <p:cNvPicPr>
            <a:picLocks noChangeAspect="1"/>
          </p:cNvPicPr>
          <p:nvPr/>
        </p:nvPicPr>
        <p:blipFill>
          <a:blip r:embed="rId6"/>
          <a:stretch>
            <a:fillRect/>
          </a:stretch>
        </p:blipFill>
        <p:spPr>
          <a:xfrm>
            <a:off x="9240932" y="4008737"/>
            <a:ext cx="1280271" cy="2101347"/>
          </a:xfrm>
          <a:prstGeom prst="rect">
            <a:avLst/>
          </a:prstGeom>
        </p:spPr>
      </p:pic>
      <p:pic>
        <p:nvPicPr>
          <p:cNvPr id="11" name="Picture 10">
            <a:extLst>
              <a:ext uri="{FF2B5EF4-FFF2-40B4-BE49-F238E27FC236}">
                <a16:creationId xmlns:a16="http://schemas.microsoft.com/office/drawing/2014/main" id="{4763476C-605A-4AE5-8FD8-92CAAA019718}"/>
              </a:ext>
            </a:extLst>
          </p:cNvPr>
          <p:cNvPicPr>
            <a:picLocks noChangeAspect="1"/>
          </p:cNvPicPr>
          <p:nvPr/>
        </p:nvPicPr>
        <p:blipFill>
          <a:blip r:embed="rId7"/>
          <a:stretch>
            <a:fillRect/>
          </a:stretch>
        </p:blipFill>
        <p:spPr>
          <a:xfrm>
            <a:off x="7270151" y="4188141"/>
            <a:ext cx="1368461" cy="2020389"/>
          </a:xfrm>
          <a:prstGeom prst="rect">
            <a:avLst/>
          </a:prstGeom>
        </p:spPr>
      </p:pic>
    </p:spTree>
    <p:extLst>
      <p:ext uri="{BB962C8B-B14F-4D97-AF65-F5344CB8AC3E}">
        <p14:creationId xmlns:p14="http://schemas.microsoft.com/office/powerpoint/2010/main" val="2336110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DDF9C801-2ED5-4379-8131-54D7BE07A599}"/>
              </a:ext>
            </a:extLst>
          </p:cNvPr>
          <p:cNvSpPr txBox="1">
            <a:spLocks/>
          </p:cNvSpPr>
          <p:nvPr/>
        </p:nvSpPr>
        <p:spPr>
          <a:xfrm>
            <a:off x="544285" y="555512"/>
            <a:ext cx="8530046" cy="331009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3" panose="05040102010807070707" pitchFamily="18" charset="2"/>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Live Working</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800" dirty="0">
                <a:solidFill>
                  <a:prstClr val="black"/>
                </a:solidFill>
                <a:latin typeface="Arial" panose="020B0604020202020204" pitchFamily="34" charset="0"/>
                <a:cs typeface="Arial" panose="020B0604020202020204" pitchFamily="34" charset="0"/>
              </a:rPr>
              <a:t>Consider whether you have to work live.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800" dirty="0">
                <a:solidFill>
                  <a:prstClr val="black"/>
                </a:solidFill>
                <a:latin typeface="Arial" panose="020B0604020202020204" pitchFamily="34" charset="0"/>
                <a:cs typeface="Arial" panose="020B0604020202020204" pitchFamily="34" charset="0"/>
              </a:rPr>
              <a:t>If you must work live use suitable PPE, electrical gloves, insulating mats and shrouds.</a:t>
            </a:r>
          </a:p>
          <a:p>
            <a:pPr marL="742950" lvl="1" indent="-285750" algn="l">
              <a:spcBef>
                <a:spcPts val="1000"/>
              </a:spcBef>
              <a:buFont typeface="Arial" panose="020B0604020202020204" pitchFamily="34" charset="0"/>
              <a:buChar char="•"/>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Wear insulating rubber gloves (BSEN 60903) and test before use.</a:t>
            </a:r>
          </a:p>
          <a:p>
            <a:pPr marL="742950" lvl="1" indent="-285750" algn="l">
              <a:spcBef>
                <a:spcPts val="1000"/>
              </a:spcBef>
              <a:buFont typeface="Arial" panose="020B0604020202020204" pitchFamily="34" charset="0"/>
              <a:buChar char="•"/>
              <a:defRPr/>
            </a:pPr>
            <a:r>
              <a:rPr lang="en-GB" sz="1800" dirty="0">
                <a:solidFill>
                  <a:prstClr val="black"/>
                </a:solidFill>
                <a:latin typeface="Arial" panose="020B0604020202020204" pitchFamily="34" charset="0"/>
                <a:cs typeface="Arial" panose="020B0604020202020204" pitchFamily="34" charset="0"/>
              </a:rPr>
              <a:t>Use an insulating rubber mat (BS 921)</a:t>
            </a:r>
          </a:p>
          <a:p>
            <a:pPr marL="742950" lvl="1" indent="-285750" algn="l">
              <a:spcBef>
                <a:spcPts val="1000"/>
              </a:spcBef>
              <a:buFont typeface="Arial" panose="020B0604020202020204" pitchFamily="34" charset="0"/>
              <a:buChar char="•"/>
              <a:defRPr/>
            </a:pPr>
            <a:r>
              <a:rPr lang="en-GB" sz="1800" dirty="0">
                <a:solidFill>
                  <a:prstClr val="black"/>
                </a:solidFill>
                <a:latin typeface="Arial" panose="020B0604020202020204" pitchFamily="34" charset="0"/>
                <a:cs typeface="Arial" panose="020B0604020202020204" pitchFamily="34" charset="0"/>
              </a:rPr>
              <a:t>Fit an insulating shroud to protect against accidental contact with live terminals and wear eye protection to protect against flash over.</a:t>
            </a:r>
          </a:p>
          <a:p>
            <a:pPr marL="742950" lvl="1" indent="-285750" algn="l">
              <a:spcBef>
                <a:spcPts val="1000"/>
              </a:spcBef>
              <a:buFont typeface="Arial" panose="020B0604020202020204" pitchFamily="34" charset="0"/>
              <a:buChar char="•"/>
              <a:defRPr/>
            </a:pPr>
            <a:r>
              <a:rPr lang="en-GB" sz="1800" dirty="0">
                <a:solidFill>
                  <a:prstClr val="black"/>
                </a:solidFill>
                <a:latin typeface="Arial" panose="020B0604020202020204" pitchFamily="34" charset="0"/>
                <a:cs typeface="Arial" panose="020B0604020202020204" pitchFamily="34" charset="0"/>
              </a:rPr>
              <a:t>Use insulated tools (BS EN 60900) to 1000volts and maintain them in good condition.</a:t>
            </a:r>
            <a:endParaRPr lang="en-GB" sz="1800" dirty="0">
              <a:solidFill>
                <a:srgbClr val="C00000"/>
              </a:solidFill>
              <a:latin typeface="Calibri" panose="020F0502020204030204"/>
              <a:cs typeface="Times New Roman" pitchFamily="18" charset="0"/>
            </a:endParaRPr>
          </a:p>
        </p:txBody>
      </p:sp>
      <p:pic>
        <p:nvPicPr>
          <p:cNvPr id="3" name="Picture 2">
            <a:extLst>
              <a:ext uri="{FF2B5EF4-FFF2-40B4-BE49-F238E27FC236}">
                <a16:creationId xmlns:a16="http://schemas.microsoft.com/office/drawing/2014/main" id="{6D29683E-2802-4148-8C56-101F697A998E}"/>
              </a:ext>
            </a:extLst>
          </p:cNvPr>
          <p:cNvPicPr>
            <a:picLocks noChangeAspect="1"/>
          </p:cNvPicPr>
          <p:nvPr/>
        </p:nvPicPr>
        <p:blipFill>
          <a:blip r:embed="rId3"/>
          <a:stretch>
            <a:fillRect/>
          </a:stretch>
        </p:blipFill>
        <p:spPr>
          <a:xfrm>
            <a:off x="9089203" y="2168434"/>
            <a:ext cx="1991718" cy="1409421"/>
          </a:xfrm>
          <a:prstGeom prst="rect">
            <a:avLst/>
          </a:prstGeom>
        </p:spPr>
      </p:pic>
      <p:pic>
        <p:nvPicPr>
          <p:cNvPr id="4" name="Picture 3">
            <a:extLst>
              <a:ext uri="{FF2B5EF4-FFF2-40B4-BE49-F238E27FC236}">
                <a16:creationId xmlns:a16="http://schemas.microsoft.com/office/drawing/2014/main" id="{1EBB7721-5047-4F07-AE86-937D605D7A9F}"/>
              </a:ext>
            </a:extLst>
          </p:cNvPr>
          <p:cNvPicPr>
            <a:picLocks noChangeAspect="1"/>
          </p:cNvPicPr>
          <p:nvPr/>
        </p:nvPicPr>
        <p:blipFill>
          <a:blip r:embed="rId4"/>
          <a:stretch>
            <a:fillRect/>
          </a:stretch>
        </p:blipFill>
        <p:spPr>
          <a:xfrm>
            <a:off x="9265920" y="3609158"/>
            <a:ext cx="1815001" cy="2416868"/>
          </a:xfrm>
          <a:prstGeom prst="rect">
            <a:avLst/>
          </a:prstGeom>
        </p:spPr>
      </p:pic>
      <p:pic>
        <p:nvPicPr>
          <p:cNvPr id="5" name="Picture 4">
            <a:extLst>
              <a:ext uri="{FF2B5EF4-FFF2-40B4-BE49-F238E27FC236}">
                <a16:creationId xmlns:a16="http://schemas.microsoft.com/office/drawing/2014/main" id="{703A3CA5-A690-4120-91B9-F7756D7AB356}"/>
              </a:ext>
            </a:extLst>
          </p:cNvPr>
          <p:cNvPicPr>
            <a:picLocks noChangeAspect="1"/>
          </p:cNvPicPr>
          <p:nvPr/>
        </p:nvPicPr>
        <p:blipFill>
          <a:blip r:embed="rId5"/>
          <a:stretch>
            <a:fillRect/>
          </a:stretch>
        </p:blipFill>
        <p:spPr>
          <a:xfrm>
            <a:off x="9363753" y="468738"/>
            <a:ext cx="1115816" cy="1699696"/>
          </a:xfrm>
          <a:prstGeom prst="rect">
            <a:avLst/>
          </a:prstGeom>
        </p:spPr>
      </p:pic>
      <p:pic>
        <p:nvPicPr>
          <p:cNvPr id="7" name="Picture 6">
            <a:extLst>
              <a:ext uri="{FF2B5EF4-FFF2-40B4-BE49-F238E27FC236}">
                <a16:creationId xmlns:a16="http://schemas.microsoft.com/office/drawing/2014/main" id="{0AF90553-BE68-4286-B522-1667CAC1B0EC}"/>
              </a:ext>
            </a:extLst>
          </p:cNvPr>
          <p:cNvPicPr>
            <a:picLocks noChangeAspect="1"/>
          </p:cNvPicPr>
          <p:nvPr/>
        </p:nvPicPr>
        <p:blipFill>
          <a:blip r:embed="rId6"/>
          <a:stretch>
            <a:fillRect/>
          </a:stretch>
        </p:blipFill>
        <p:spPr>
          <a:xfrm>
            <a:off x="4765496" y="3779343"/>
            <a:ext cx="3953690" cy="2085279"/>
          </a:xfrm>
          <a:prstGeom prst="rect">
            <a:avLst/>
          </a:prstGeom>
        </p:spPr>
      </p:pic>
      <p:sp>
        <p:nvSpPr>
          <p:cNvPr id="8" name="Content Placeholder 1">
            <a:extLst>
              <a:ext uri="{FF2B5EF4-FFF2-40B4-BE49-F238E27FC236}">
                <a16:creationId xmlns:a16="http://schemas.microsoft.com/office/drawing/2014/main" id="{DADF8F85-32BF-46D9-ABD2-6FA8E4B1BE0C}"/>
              </a:ext>
            </a:extLst>
          </p:cNvPr>
          <p:cNvSpPr txBox="1">
            <a:spLocks/>
          </p:cNvSpPr>
          <p:nvPr/>
        </p:nvSpPr>
        <p:spPr>
          <a:xfrm>
            <a:off x="577625" y="4292641"/>
            <a:ext cx="3996282" cy="135051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Avoid the chance of earthing yourself by removing or</a:t>
            </a:r>
            <a:r>
              <a:rPr lang="en-GB" sz="1800" dirty="0">
                <a:solidFill>
                  <a:prstClr val="black"/>
                </a:solidFill>
                <a:latin typeface="Arial" panose="020B0604020202020204" pitchFamily="34" charset="0"/>
                <a:cs typeface="Arial" panose="020B0604020202020204" pitchFamily="34" charset="0"/>
              </a:rPr>
              <a:t> covering jewellery.</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800" b="1" i="0" u="none" strike="noStrike" kern="1200" cap="none" spc="0" normalizeH="0" baseline="0" noProof="0" dirty="0">
              <a:ln>
                <a:noFill/>
              </a:ln>
              <a:solidFill>
                <a:srgbClr val="C00000"/>
              </a:solidFill>
              <a:effectLst/>
              <a:uLnTx/>
              <a:uFillTx/>
              <a:latin typeface="Calibri" panose="020F0502020204030204"/>
              <a:ea typeface="+mn-ea"/>
              <a:cs typeface="Times New Roman" pitchFamily="18" charset="0"/>
            </a:endParaRPr>
          </a:p>
        </p:txBody>
      </p:sp>
    </p:spTree>
    <p:extLst>
      <p:ext uri="{BB962C8B-B14F-4D97-AF65-F5344CB8AC3E}">
        <p14:creationId xmlns:p14="http://schemas.microsoft.com/office/powerpoint/2010/main" val="2055703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DDF9C801-2ED5-4379-8131-54D7BE07A599}"/>
              </a:ext>
            </a:extLst>
          </p:cNvPr>
          <p:cNvSpPr txBox="1">
            <a:spLocks/>
          </p:cNvSpPr>
          <p:nvPr/>
        </p:nvSpPr>
        <p:spPr>
          <a:xfrm>
            <a:off x="1814521" y="407689"/>
            <a:ext cx="7974631" cy="520063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3" panose="05040102010807070707" pitchFamily="18" charset="2"/>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Safe Working with Electricity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Remember</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Lock and tag out the electrical supply when power is not required to perform a task.</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If lock and tag out is not possible remove the fuses and keep them with you.</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Verify that the disconnection has been achieved by confirming no voltage present.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Allow stored energy components to electrically discharge before working on them.</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800" b="1" dirty="0">
                <a:solidFill>
                  <a:srgbClr val="C00000"/>
                </a:solidFill>
                <a:latin typeface="Arial" panose="020B0604020202020204" pitchFamily="34" charset="0"/>
                <a:cs typeface="Arial" panose="020B0604020202020204" pitchFamily="34" charset="0"/>
              </a:rPr>
              <a:t>If you have to work live take precautions by:</a:t>
            </a:r>
          </a:p>
          <a:p>
            <a:pPr marL="742950" lvl="1" indent="-285750" algn="l">
              <a:spcBef>
                <a:spcPts val="1000"/>
              </a:spcBef>
              <a:buFont typeface="Arial" panose="020B0604020202020204" pitchFamily="34" charset="0"/>
              <a:buChar char="•"/>
              <a:defRPr/>
            </a:pPr>
            <a:r>
              <a:rPr lang="en-GB" sz="1400" b="1" dirty="0">
                <a:solidFill>
                  <a:srgbClr val="C00000"/>
                </a:solidFill>
                <a:latin typeface="Arial" panose="020B0604020202020204" pitchFamily="34" charset="0"/>
                <a:cs typeface="Arial" panose="020B0604020202020204" pitchFamily="34" charset="0"/>
              </a:rPr>
              <a:t>wearing electrical insulating gloves </a:t>
            </a:r>
          </a:p>
          <a:p>
            <a:pPr marL="742950" lvl="1" indent="-285750" algn="l">
              <a:spcBef>
                <a:spcPts val="1000"/>
              </a:spcBef>
              <a:buFont typeface="Arial" panose="020B0604020202020204" pitchFamily="34" charset="0"/>
              <a:buChar char="•"/>
              <a:defRPr/>
            </a:pPr>
            <a:r>
              <a:rPr lang="en-GB" sz="1400" b="1" dirty="0">
                <a:solidFill>
                  <a:srgbClr val="C00000"/>
                </a:solidFill>
                <a:latin typeface="Arial" panose="020B0604020202020204" pitchFamily="34" charset="0"/>
                <a:cs typeface="Arial" panose="020B0604020202020204" pitchFamily="34" charset="0"/>
              </a:rPr>
              <a:t>standing on insulated mats </a:t>
            </a:r>
          </a:p>
          <a:p>
            <a:pPr marL="742950" lvl="1" indent="-285750" algn="l">
              <a:spcBef>
                <a:spcPts val="1000"/>
              </a:spcBef>
              <a:buFont typeface="Arial" panose="020B0604020202020204" pitchFamily="34" charset="0"/>
              <a:buChar char="•"/>
              <a:defRPr/>
            </a:pPr>
            <a:r>
              <a:rPr lang="en-GB" sz="1400" b="1" dirty="0">
                <a:solidFill>
                  <a:srgbClr val="C00000"/>
                </a:solidFill>
                <a:latin typeface="Arial" panose="020B0604020202020204" pitchFamily="34" charset="0"/>
                <a:cs typeface="Arial" panose="020B0604020202020204" pitchFamily="34" charset="0"/>
              </a:rPr>
              <a:t>using shrouds to cover exposed electrical conductors</a:t>
            </a:r>
          </a:p>
          <a:p>
            <a:pPr marL="742950" lvl="1" indent="-285750" algn="l">
              <a:spcBef>
                <a:spcPts val="1000"/>
              </a:spcBef>
              <a:buFont typeface="Arial" panose="020B0604020202020204" pitchFamily="34" charset="0"/>
              <a:buChar char="•"/>
              <a:defRPr/>
            </a:pPr>
            <a:r>
              <a:rPr kumimoji="0" lang="en-GB" sz="1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using insulated tooling</a:t>
            </a:r>
          </a:p>
        </p:txBody>
      </p:sp>
      <p:pic>
        <p:nvPicPr>
          <p:cNvPr id="4" name="Picture 3">
            <a:extLst>
              <a:ext uri="{FF2B5EF4-FFF2-40B4-BE49-F238E27FC236}">
                <a16:creationId xmlns:a16="http://schemas.microsoft.com/office/drawing/2014/main" id="{26624A10-41E6-4458-8B74-D8DB47BCC77F}"/>
              </a:ext>
            </a:extLst>
          </p:cNvPr>
          <p:cNvPicPr>
            <a:picLocks noChangeAspect="1"/>
          </p:cNvPicPr>
          <p:nvPr/>
        </p:nvPicPr>
        <p:blipFill>
          <a:blip r:embed="rId3"/>
          <a:stretch>
            <a:fillRect/>
          </a:stretch>
        </p:blipFill>
        <p:spPr>
          <a:xfrm>
            <a:off x="389018" y="407689"/>
            <a:ext cx="1181669" cy="2735562"/>
          </a:xfrm>
          <a:prstGeom prst="rect">
            <a:avLst/>
          </a:prstGeom>
        </p:spPr>
      </p:pic>
      <p:pic>
        <p:nvPicPr>
          <p:cNvPr id="10" name="Picture 9">
            <a:extLst>
              <a:ext uri="{FF2B5EF4-FFF2-40B4-BE49-F238E27FC236}">
                <a16:creationId xmlns:a16="http://schemas.microsoft.com/office/drawing/2014/main" id="{F156D2B7-F327-4225-8527-BA71649781BF}"/>
              </a:ext>
            </a:extLst>
          </p:cNvPr>
          <p:cNvPicPr>
            <a:picLocks noChangeAspect="1"/>
          </p:cNvPicPr>
          <p:nvPr/>
        </p:nvPicPr>
        <p:blipFill>
          <a:blip r:embed="rId4"/>
          <a:stretch>
            <a:fillRect/>
          </a:stretch>
        </p:blipFill>
        <p:spPr>
          <a:xfrm>
            <a:off x="389018" y="3239678"/>
            <a:ext cx="1181669" cy="2625932"/>
          </a:xfrm>
          <a:prstGeom prst="rect">
            <a:avLst/>
          </a:prstGeom>
        </p:spPr>
      </p:pic>
      <p:pic>
        <p:nvPicPr>
          <p:cNvPr id="2" name="Picture 1">
            <a:extLst>
              <a:ext uri="{FF2B5EF4-FFF2-40B4-BE49-F238E27FC236}">
                <a16:creationId xmlns:a16="http://schemas.microsoft.com/office/drawing/2014/main" id="{6D2F0BE9-0AD3-4E2B-BDB3-B0122E551DFC}"/>
              </a:ext>
            </a:extLst>
          </p:cNvPr>
          <p:cNvPicPr>
            <a:picLocks noChangeAspect="1"/>
          </p:cNvPicPr>
          <p:nvPr/>
        </p:nvPicPr>
        <p:blipFill>
          <a:blip r:embed="rId5"/>
          <a:stretch>
            <a:fillRect/>
          </a:stretch>
        </p:blipFill>
        <p:spPr>
          <a:xfrm>
            <a:off x="8506068" y="4380848"/>
            <a:ext cx="2813231" cy="1484762"/>
          </a:xfrm>
          <a:prstGeom prst="rect">
            <a:avLst/>
          </a:prstGeom>
        </p:spPr>
      </p:pic>
      <p:pic>
        <p:nvPicPr>
          <p:cNvPr id="3" name="Picture 2">
            <a:extLst>
              <a:ext uri="{FF2B5EF4-FFF2-40B4-BE49-F238E27FC236}">
                <a16:creationId xmlns:a16="http://schemas.microsoft.com/office/drawing/2014/main" id="{46D6ACD8-BB65-48F1-8814-7B39C4AC8445}"/>
              </a:ext>
            </a:extLst>
          </p:cNvPr>
          <p:cNvPicPr>
            <a:picLocks noChangeAspect="1"/>
          </p:cNvPicPr>
          <p:nvPr/>
        </p:nvPicPr>
        <p:blipFill>
          <a:blip r:embed="rId6"/>
          <a:stretch>
            <a:fillRect/>
          </a:stretch>
        </p:blipFill>
        <p:spPr>
          <a:xfrm>
            <a:off x="9841122" y="2230702"/>
            <a:ext cx="1365622" cy="2017951"/>
          </a:xfrm>
          <a:prstGeom prst="rect">
            <a:avLst/>
          </a:prstGeom>
        </p:spPr>
      </p:pic>
      <p:pic>
        <p:nvPicPr>
          <p:cNvPr id="7" name="Picture 6">
            <a:extLst>
              <a:ext uri="{FF2B5EF4-FFF2-40B4-BE49-F238E27FC236}">
                <a16:creationId xmlns:a16="http://schemas.microsoft.com/office/drawing/2014/main" id="{E244A9BE-236E-44EC-8011-53DB2761E805}"/>
              </a:ext>
            </a:extLst>
          </p:cNvPr>
          <p:cNvPicPr>
            <a:picLocks noChangeAspect="1"/>
          </p:cNvPicPr>
          <p:nvPr/>
        </p:nvPicPr>
        <p:blipFill>
          <a:blip r:embed="rId7"/>
          <a:stretch>
            <a:fillRect/>
          </a:stretch>
        </p:blipFill>
        <p:spPr>
          <a:xfrm>
            <a:off x="9789152" y="680915"/>
            <a:ext cx="1417592" cy="1417592"/>
          </a:xfrm>
          <a:prstGeom prst="rect">
            <a:avLst/>
          </a:prstGeom>
        </p:spPr>
      </p:pic>
    </p:spTree>
    <p:extLst>
      <p:ext uri="{BB962C8B-B14F-4D97-AF65-F5344CB8AC3E}">
        <p14:creationId xmlns:p14="http://schemas.microsoft.com/office/powerpoint/2010/main" val="231854505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EC0F26A32FBA42B64D6CCED6ABBB08" ma:contentTypeVersion="12" ma:contentTypeDescription="Create a new document." ma:contentTypeScope="" ma:versionID="bf7eb6ac3131fc014fedb59ba29091e9">
  <xsd:schema xmlns:xsd="http://www.w3.org/2001/XMLSchema" xmlns:xs="http://www.w3.org/2001/XMLSchema" xmlns:p="http://schemas.microsoft.com/office/2006/metadata/properties" xmlns:ns2="c703fa30-de3f-46e7-b6d8-7e49a30ef27f" xmlns:ns3="985146f1-3e0d-4833-8c6c-030f795c7d91" targetNamespace="http://schemas.microsoft.com/office/2006/metadata/properties" ma:root="true" ma:fieldsID="f215b09d358ad3dd779d0cb697857a32" ns2:_="" ns3:_="">
    <xsd:import namespace="c703fa30-de3f-46e7-b6d8-7e49a30ef27f"/>
    <xsd:import namespace="985146f1-3e0d-4833-8c6c-030f795c7d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03fa30-de3f-46e7-b6d8-7e49a30ef2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146f1-3e0d-4833-8c6c-030f795c7d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17C850-5AF4-4AA2-918D-5317ABD4044E}"/>
</file>

<file path=customXml/itemProps2.xml><?xml version="1.0" encoding="utf-8"?>
<ds:datastoreItem xmlns:ds="http://schemas.openxmlformats.org/officeDocument/2006/customXml" ds:itemID="{0E36A9F0-B015-41D4-882E-3F2671D6FFD0}"/>
</file>

<file path=customXml/itemProps3.xml><?xml version="1.0" encoding="utf-8"?>
<ds:datastoreItem xmlns:ds="http://schemas.openxmlformats.org/officeDocument/2006/customXml" ds:itemID="{F1E42B61-7905-44AB-9288-2C1C3E487272}"/>
</file>

<file path=docProps/app.xml><?xml version="1.0" encoding="utf-8"?>
<Properties xmlns="http://schemas.openxmlformats.org/officeDocument/2006/extended-properties" xmlns:vt="http://schemas.openxmlformats.org/officeDocument/2006/docPropsVTypes">
  <TotalTime>2155</TotalTime>
  <Words>897</Words>
  <Application>Microsoft Office PowerPoint</Application>
  <PresentationFormat>Widescreen</PresentationFormat>
  <Paragraphs>77</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 3</vt:lpstr>
      <vt:lpstr>1_Office Theme</vt:lpstr>
      <vt:lpstr>Safety Charter Presentation Electricity</vt:lpstr>
      <vt:lpstr>Aim of this presentation:  To provide delegates with information and advice to avoid the potential injuries associated with contact with electrical energy that has resulted in fatal accidents within the lift and escalator industry.  Disclaimer:  This presentation does not constitute formal training in the complete legal requirements for electrical safety or the establishment of safe systems of work when working with electrical energy. It is not intended to address all the legal requirements or associated Approved Codes of Practice, but has been produced to focus attention on the significant risks associated with working in these environments and the significant dangers of electrical energy within the lift and escalator industry.  </vt:lpstr>
      <vt:lpstr>Accidents:  From 1991 to 2011 the UK Lift &amp; Escalator industry experienced 15 fatal accidents.  Since the original introduction of the Safety Charter in 2011 the UK Lift &amp; Escalator industry has now experienced another 12 fatal accidents all attributable to the following hazards:  - Working at height  - Contact with moving equipment/masses  - Exposure to electrical energy        Contact with electrical energy accounted for 8% of the fatal accidents.       </vt:lpstr>
      <vt:lpstr>PowerPoint Presentation</vt:lpstr>
      <vt:lpstr>PowerPoint Presentation</vt:lpstr>
      <vt:lpstr>PowerPoint Presentation</vt:lpstr>
      <vt:lpstr>PowerPoint Presentation</vt:lpstr>
      <vt:lpstr>PowerPoint Presentation</vt:lpstr>
      <vt:lpstr>PowerPoint Presentation</vt:lpstr>
      <vt:lpstr>Review of the aim of this presentation:  To provide delegates with information and advice to avoid the potential injuries associated with contact with electricity that has resulted in fatal accidents within the lift and escalator industry.  Please take this information seriously and apply the  required control measures to protect you  so you can go home safely every day to your loved ones.  Thank you!  Further information on working safely within the industry can be found in the Lift &amp; Escalator Site Safety Handbook 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Ives</dc:creator>
  <cp:lastModifiedBy>Stephen Ives</cp:lastModifiedBy>
  <cp:revision>4</cp:revision>
  <cp:lastPrinted>2021-10-05T19:56:12Z</cp:lastPrinted>
  <dcterms:created xsi:type="dcterms:W3CDTF">2021-04-28T14:07:08Z</dcterms:created>
  <dcterms:modified xsi:type="dcterms:W3CDTF">2021-10-05T20:26:10Z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0x010100EFEC0F26A32FBA42B64D6CCED6ABBB08</vt:lpwstr>
  </property>
</Properties>
</file>