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charts/colors1.xml" ContentType="application/vnd.ms-office.chartcolorstyle+xml"/>
  <Override PartName="/ppt/theme/themeOverride1.xml" ContentType="application/vnd.openxmlformats-officedocument.themeOverrid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12"/>
  </p:notesMasterIdLst>
  <p:sldIdLst>
    <p:sldId id="692" r:id="rId2"/>
    <p:sldId id="693" r:id="rId3"/>
    <p:sldId id="694" r:id="rId4"/>
    <p:sldId id="695" r:id="rId5"/>
    <p:sldId id="696" r:id="rId6"/>
    <p:sldId id="697" r:id="rId7"/>
    <p:sldId id="698" r:id="rId8"/>
    <p:sldId id="699" r:id="rId9"/>
    <p:sldId id="701" r:id="rId10"/>
    <p:sldId id="700" r:id="rId1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C8C-4EDD-A8BD-9689D327159D}"/>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C8C-4EDD-A8BD-9689D327159D}"/>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C8C-4EDD-A8BD-9689D327159D}"/>
              </c:ext>
            </c:extLst>
          </c:dPt>
          <c:cat>
            <c:strRef>
              <c:f>Sheet1!$A$1:$A$3</c:f>
              <c:strCache>
                <c:ptCount val="3"/>
                <c:pt idx="0">
                  <c:v>WAH</c:v>
                </c:pt>
                <c:pt idx="1">
                  <c:v>Moving Equipment </c:v>
                </c:pt>
                <c:pt idx="2">
                  <c:v>Electrical Energy</c:v>
                </c:pt>
              </c:strCache>
            </c:strRef>
          </c:cat>
          <c:val>
            <c:numRef>
              <c:f>Sheet1!$B$1:$B$3</c:f>
              <c:numCache>
                <c:formatCode>General</c:formatCode>
                <c:ptCount val="3"/>
                <c:pt idx="0">
                  <c:v>3</c:v>
                </c:pt>
                <c:pt idx="1">
                  <c:v>8</c:v>
                </c:pt>
                <c:pt idx="2">
                  <c:v>1</c:v>
                </c:pt>
              </c:numCache>
            </c:numRef>
          </c:val>
          <c:extLst>
            <c:ext xmlns:c16="http://schemas.microsoft.com/office/drawing/2014/chart" uri="{C3380CC4-5D6E-409C-BE32-E72D297353CC}">
              <c16:uniqueId val="{00000006-0C8C-4EDD-A8BD-9689D327159D}"/>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F3A2F7D-C378-41F3-B60D-E476B8DD70A2}" type="datetimeFigureOut">
              <a:rPr lang="en-GB" smtClean="0"/>
              <a:t>05/10/2021</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6224548-DC5D-4101-A058-43BB3B0CAB4C}" type="slidenum">
              <a:rPr lang="en-GB" smtClean="0"/>
              <a:t>‹#›</a:t>
            </a:fld>
            <a:endParaRPr lang="en-GB"/>
          </a:p>
        </p:txBody>
      </p:sp>
    </p:spTree>
    <p:extLst>
      <p:ext uri="{BB962C8B-B14F-4D97-AF65-F5344CB8AC3E}">
        <p14:creationId xmlns:p14="http://schemas.microsoft.com/office/powerpoint/2010/main" val="61433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46"/>
              </a:spcAft>
            </a:pPr>
            <a:endParaRPr lang="en-GB" dirty="0"/>
          </a:p>
        </p:txBody>
      </p:sp>
      <p:sp>
        <p:nvSpPr>
          <p:cNvPr id="4" name="Slide Number Placeholder 3"/>
          <p:cNvSpPr>
            <a:spLocks noGrp="1"/>
          </p:cNvSpPr>
          <p:nvPr>
            <p:ph type="sldNum" sz="quarter" idx="5"/>
          </p:nvPr>
        </p:nvSpPr>
        <p:spPr/>
        <p:txBody>
          <a:bodyPr/>
          <a:lstStyle/>
          <a:p>
            <a:pPr defTabSz="966612">
              <a:defRPr/>
            </a:pPr>
            <a:fld id="{84F2577F-C300-43F4-8B3B-E78C23BCDCB9}" type="slidenum">
              <a:rPr lang="en-GB">
                <a:solidFill>
                  <a:prstClr val="black"/>
                </a:solidFill>
                <a:latin typeface="Calibri" panose="020F0502020204030204"/>
              </a:rPr>
              <a:pPr defTabSz="966612">
                <a:defRPr/>
              </a:pPr>
              <a:t>1</a:t>
            </a:fld>
            <a:endParaRPr lang="en-GB">
              <a:solidFill>
                <a:prstClr val="black"/>
              </a:solidFill>
              <a:latin typeface="Calibri" panose="020F0502020204030204"/>
            </a:endParaRPr>
          </a:p>
        </p:txBody>
      </p:sp>
    </p:spTree>
    <p:extLst>
      <p:ext uri="{BB962C8B-B14F-4D97-AF65-F5344CB8AC3E}">
        <p14:creationId xmlns:p14="http://schemas.microsoft.com/office/powerpoint/2010/main" val="963298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46"/>
              </a:spcAft>
            </a:pPr>
            <a:endParaRPr lang="en-GB" dirty="0"/>
          </a:p>
        </p:txBody>
      </p:sp>
      <p:sp>
        <p:nvSpPr>
          <p:cNvPr id="4" name="Slide Number Placeholder 3"/>
          <p:cNvSpPr>
            <a:spLocks noGrp="1"/>
          </p:cNvSpPr>
          <p:nvPr>
            <p:ph type="sldNum" sz="quarter" idx="5"/>
          </p:nvPr>
        </p:nvSpPr>
        <p:spPr/>
        <p:txBody>
          <a:bodyPr/>
          <a:lstStyle/>
          <a:p>
            <a:pPr defTabSz="966612">
              <a:defRPr/>
            </a:pPr>
            <a:fld id="{84F2577F-C300-43F4-8B3B-E78C23BCDCB9}" type="slidenum">
              <a:rPr lang="en-GB">
                <a:solidFill>
                  <a:prstClr val="black"/>
                </a:solidFill>
                <a:latin typeface="Calibri" panose="020F0502020204030204"/>
              </a:rPr>
              <a:pPr defTabSz="966612">
                <a:defRPr/>
              </a:pPr>
              <a:t>10</a:t>
            </a:fld>
            <a:endParaRPr lang="en-GB">
              <a:solidFill>
                <a:prstClr val="black"/>
              </a:solidFill>
              <a:latin typeface="Calibri" panose="020F0502020204030204"/>
            </a:endParaRPr>
          </a:p>
        </p:txBody>
      </p:sp>
    </p:spTree>
    <p:extLst>
      <p:ext uri="{BB962C8B-B14F-4D97-AF65-F5344CB8AC3E}">
        <p14:creationId xmlns:p14="http://schemas.microsoft.com/office/powerpoint/2010/main" val="1730141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46"/>
              </a:spcAft>
            </a:pPr>
            <a:endParaRPr lang="en-GB" dirty="0"/>
          </a:p>
        </p:txBody>
      </p:sp>
      <p:sp>
        <p:nvSpPr>
          <p:cNvPr id="4" name="Slide Number Placeholder 3"/>
          <p:cNvSpPr>
            <a:spLocks noGrp="1"/>
          </p:cNvSpPr>
          <p:nvPr>
            <p:ph type="sldNum" sz="quarter" idx="5"/>
          </p:nvPr>
        </p:nvSpPr>
        <p:spPr/>
        <p:txBody>
          <a:bodyPr/>
          <a:lstStyle/>
          <a:p>
            <a:pPr defTabSz="966612">
              <a:defRPr/>
            </a:pPr>
            <a:fld id="{84F2577F-C300-43F4-8B3B-E78C23BCDCB9}" type="slidenum">
              <a:rPr lang="en-GB">
                <a:solidFill>
                  <a:prstClr val="black"/>
                </a:solidFill>
                <a:latin typeface="Calibri" panose="020F0502020204030204"/>
              </a:rPr>
              <a:pPr defTabSz="966612">
                <a:defRPr/>
              </a:pPr>
              <a:t>2</a:t>
            </a:fld>
            <a:endParaRPr lang="en-GB">
              <a:solidFill>
                <a:prstClr val="black"/>
              </a:solidFill>
              <a:latin typeface="Calibri" panose="020F0502020204030204"/>
            </a:endParaRPr>
          </a:p>
        </p:txBody>
      </p:sp>
    </p:spTree>
    <p:extLst>
      <p:ext uri="{BB962C8B-B14F-4D97-AF65-F5344CB8AC3E}">
        <p14:creationId xmlns:p14="http://schemas.microsoft.com/office/powerpoint/2010/main" val="1874758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46"/>
              </a:spcAft>
            </a:pPr>
            <a:endParaRPr lang="en-GB" dirty="0"/>
          </a:p>
        </p:txBody>
      </p:sp>
      <p:sp>
        <p:nvSpPr>
          <p:cNvPr id="4" name="Slide Number Placeholder 3"/>
          <p:cNvSpPr>
            <a:spLocks noGrp="1"/>
          </p:cNvSpPr>
          <p:nvPr>
            <p:ph type="sldNum" sz="quarter" idx="5"/>
          </p:nvPr>
        </p:nvSpPr>
        <p:spPr/>
        <p:txBody>
          <a:bodyPr/>
          <a:lstStyle/>
          <a:p>
            <a:pPr defTabSz="966612">
              <a:defRPr/>
            </a:pPr>
            <a:fld id="{84F2577F-C300-43F4-8B3B-E78C23BCDCB9}" type="slidenum">
              <a:rPr lang="en-GB">
                <a:solidFill>
                  <a:prstClr val="black"/>
                </a:solidFill>
                <a:latin typeface="Calibri" panose="020F0502020204030204"/>
              </a:rPr>
              <a:pPr defTabSz="966612">
                <a:defRPr/>
              </a:pPr>
              <a:t>3</a:t>
            </a:fld>
            <a:endParaRPr lang="en-GB">
              <a:solidFill>
                <a:prstClr val="black"/>
              </a:solidFill>
              <a:latin typeface="Calibri" panose="020F0502020204030204"/>
            </a:endParaRPr>
          </a:p>
        </p:txBody>
      </p:sp>
    </p:spTree>
    <p:extLst>
      <p:ext uri="{BB962C8B-B14F-4D97-AF65-F5344CB8AC3E}">
        <p14:creationId xmlns:p14="http://schemas.microsoft.com/office/powerpoint/2010/main" val="1263383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46"/>
              </a:spcAft>
            </a:pPr>
            <a:endParaRPr lang="en-GB" dirty="0"/>
          </a:p>
        </p:txBody>
      </p:sp>
      <p:sp>
        <p:nvSpPr>
          <p:cNvPr id="4" name="Slide Number Placeholder 3"/>
          <p:cNvSpPr>
            <a:spLocks noGrp="1"/>
          </p:cNvSpPr>
          <p:nvPr>
            <p:ph type="sldNum" sz="quarter" idx="5"/>
          </p:nvPr>
        </p:nvSpPr>
        <p:spPr/>
        <p:txBody>
          <a:bodyPr/>
          <a:lstStyle/>
          <a:p>
            <a:pPr defTabSz="966612">
              <a:defRPr/>
            </a:pPr>
            <a:fld id="{84F2577F-C300-43F4-8B3B-E78C23BCDCB9}" type="slidenum">
              <a:rPr lang="en-GB">
                <a:solidFill>
                  <a:prstClr val="black"/>
                </a:solidFill>
                <a:latin typeface="Calibri" panose="020F0502020204030204"/>
              </a:rPr>
              <a:pPr defTabSz="966612">
                <a:defRPr/>
              </a:pPr>
              <a:t>4</a:t>
            </a:fld>
            <a:endParaRPr lang="en-GB">
              <a:solidFill>
                <a:prstClr val="black"/>
              </a:solidFill>
              <a:latin typeface="Calibri" panose="020F0502020204030204"/>
            </a:endParaRPr>
          </a:p>
        </p:txBody>
      </p:sp>
    </p:spTree>
    <p:extLst>
      <p:ext uri="{BB962C8B-B14F-4D97-AF65-F5344CB8AC3E}">
        <p14:creationId xmlns:p14="http://schemas.microsoft.com/office/powerpoint/2010/main" val="1667973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46"/>
              </a:spcAft>
            </a:pPr>
            <a:endParaRPr lang="en-GB" dirty="0"/>
          </a:p>
        </p:txBody>
      </p:sp>
      <p:sp>
        <p:nvSpPr>
          <p:cNvPr id="4" name="Slide Number Placeholder 3"/>
          <p:cNvSpPr>
            <a:spLocks noGrp="1"/>
          </p:cNvSpPr>
          <p:nvPr>
            <p:ph type="sldNum" sz="quarter" idx="5"/>
          </p:nvPr>
        </p:nvSpPr>
        <p:spPr/>
        <p:txBody>
          <a:bodyPr/>
          <a:lstStyle/>
          <a:p>
            <a:pPr defTabSz="966612">
              <a:defRPr/>
            </a:pPr>
            <a:fld id="{84F2577F-C300-43F4-8B3B-E78C23BCDCB9}" type="slidenum">
              <a:rPr lang="en-GB">
                <a:solidFill>
                  <a:prstClr val="black"/>
                </a:solidFill>
                <a:latin typeface="Calibri" panose="020F0502020204030204"/>
              </a:rPr>
              <a:pPr defTabSz="966612">
                <a:defRPr/>
              </a:pPr>
              <a:t>5</a:t>
            </a:fld>
            <a:endParaRPr lang="en-GB">
              <a:solidFill>
                <a:prstClr val="black"/>
              </a:solidFill>
              <a:latin typeface="Calibri" panose="020F0502020204030204"/>
            </a:endParaRPr>
          </a:p>
        </p:txBody>
      </p:sp>
    </p:spTree>
    <p:extLst>
      <p:ext uri="{BB962C8B-B14F-4D97-AF65-F5344CB8AC3E}">
        <p14:creationId xmlns:p14="http://schemas.microsoft.com/office/powerpoint/2010/main" val="791282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46"/>
              </a:spcAft>
            </a:pPr>
            <a:endParaRPr lang="en-GB" dirty="0"/>
          </a:p>
        </p:txBody>
      </p:sp>
      <p:sp>
        <p:nvSpPr>
          <p:cNvPr id="4" name="Slide Number Placeholder 3"/>
          <p:cNvSpPr>
            <a:spLocks noGrp="1"/>
          </p:cNvSpPr>
          <p:nvPr>
            <p:ph type="sldNum" sz="quarter" idx="5"/>
          </p:nvPr>
        </p:nvSpPr>
        <p:spPr/>
        <p:txBody>
          <a:bodyPr/>
          <a:lstStyle/>
          <a:p>
            <a:pPr defTabSz="966612">
              <a:defRPr/>
            </a:pPr>
            <a:fld id="{84F2577F-C300-43F4-8B3B-E78C23BCDCB9}" type="slidenum">
              <a:rPr lang="en-GB">
                <a:solidFill>
                  <a:prstClr val="black"/>
                </a:solidFill>
                <a:latin typeface="Calibri" panose="020F0502020204030204"/>
              </a:rPr>
              <a:pPr defTabSz="966612">
                <a:defRPr/>
              </a:pPr>
              <a:t>6</a:t>
            </a:fld>
            <a:endParaRPr lang="en-GB">
              <a:solidFill>
                <a:prstClr val="black"/>
              </a:solidFill>
              <a:latin typeface="Calibri" panose="020F0502020204030204"/>
            </a:endParaRPr>
          </a:p>
        </p:txBody>
      </p:sp>
    </p:spTree>
    <p:extLst>
      <p:ext uri="{BB962C8B-B14F-4D97-AF65-F5344CB8AC3E}">
        <p14:creationId xmlns:p14="http://schemas.microsoft.com/office/powerpoint/2010/main" val="1026446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46"/>
              </a:spcAft>
            </a:pPr>
            <a:endParaRPr lang="en-GB" dirty="0"/>
          </a:p>
        </p:txBody>
      </p:sp>
      <p:sp>
        <p:nvSpPr>
          <p:cNvPr id="4" name="Slide Number Placeholder 3"/>
          <p:cNvSpPr>
            <a:spLocks noGrp="1"/>
          </p:cNvSpPr>
          <p:nvPr>
            <p:ph type="sldNum" sz="quarter" idx="5"/>
          </p:nvPr>
        </p:nvSpPr>
        <p:spPr/>
        <p:txBody>
          <a:bodyPr/>
          <a:lstStyle/>
          <a:p>
            <a:pPr defTabSz="966612">
              <a:defRPr/>
            </a:pPr>
            <a:fld id="{84F2577F-C300-43F4-8B3B-E78C23BCDCB9}" type="slidenum">
              <a:rPr lang="en-GB">
                <a:solidFill>
                  <a:prstClr val="black"/>
                </a:solidFill>
                <a:latin typeface="Calibri" panose="020F0502020204030204"/>
              </a:rPr>
              <a:pPr defTabSz="966612">
                <a:defRPr/>
              </a:pPr>
              <a:t>7</a:t>
            </a:fld>
            <a:endParaRPr lang="en-GB">
              <a:solidFill>
                <a:prstClr val="black"/>
              </a:solidFill>
              <a:latin typeface="Calibri" panose="020F0502020204030204"/>
            </a:endParaRPr>
          </a:p>
        </p:txBody>
      </p:sp>
    </p:spTree>
    <p:extLst>
      <p:ext uri="{BB962C8B-B14F-4D97-AF65-F5344CB8AC3E}">
        <p14:creationId xmlns:p14="http://schemas.microsoft.com/office/powerpoint/2010/main" val="4117371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46"/>
              </a:spcAft>
            </a:pPr>
            <a:endParaRPr lang="en-GB" dirty="0"/>
          </a:p>
        </p:txBody>
      </p:sp>
      <p:sp>
        <p:nvSpPr>
          <p:cNvPr id="4" name="Slide Number Placeholder 3"/>
          <p:cNvSpPr>
            <a:spLocks noGrp="1"/>
          </p:cNvSpPr>
          <p:nvPr>
            <p:ph type="sldNum" sz="quarter" idx="5"/>
          </p:nvPr>
        </p:nvSpPr>
        <p:spPr/>
        <p:txBody>
          <a:bodyPr/>
          <a:lstStyle/>
          <a:p>
            <a:pPr defTabSz="966612">
              <a:defRPr/>
            </a:pPr>
            <a:fld id="{84F2577F-C300-43F4-8B3B-E78C23BCDCB9}" type="slidenum">
              <a:rPr lang="en-GB">
                <a:solidFill>
                  <a:prstClr val="black"/>
                </a:solidFill>
                <a:latin typeface="Calibri" panose="020F0502020204030204"/>
              </a:rPr>
              <a:pPr defTabSz="966612">
                <a:defRPr/>
              </a:pPr>
              <a:t>8</a:t>
            </a:fld>
            <a:endParaRPr lang="en-GB">
              <a:solidFill>
                <a:prstClr val="black"/>
              </a:solidFill>
              <a:latin typeface="Calibri" panose="020F0502020204030204"/>
            </a:endParaRPr>
          </a:p>
        </p:txBody>
      </p:sp>
    </p:spTree>
    <p:extLst>
      <p:ext uri="{BB962C8B-B14F-4D97-AF65-F5344CB8AC3E}">
        <p14:creationId xmlns:p14="http://schemas.microsoft.com/office/powerpoint/2010/main" val="3328684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46"/>
              </a:spcAft>
            </a:pPr>
            <a:endParaRPr lang="en-GB" dirty="0"/>
          </a:p>
        </p:txBody>
      </p:sp>
      <p:sp>
        <p:nvSpPr>
          <p:cNvPr id="4" name="Slide Number Placeholder 3"/>
          <p:cNvSpPr>
            <a:spLocks noGrp="1"/>
          </p:cNvSpPr>
          <p:nvPr>
            <p:ph type="sldNum" sz="quarter" idx="5"/>
          </p:nvPr>
        </p:nvSpPr>
        <p:spPr/>
        <p:txBody>
          <a:bodyPr/>
          <a:lstStyle/>
          <a:p>
            <a:pPr defTabSz="966612">
              <a:defRPr/>
            </a:pPr>
            <a:fld id="{84F2577F-C300-43F4-8B3B-E78C23BCDCB9}" type="slidenum">
              <a:rPr lang="en-GB">
                <a:solidFill>
                  <a:prstClr val="black"/>
                </a:solidFill>
                <a:latin typeface="Calibri" panose="020F0502020204030204"/>
              </a:rPr>
              <a:pPr defTabSz="966612">
                <a:defRPr/>
              </a:pPr>
              <a:t>9</a:t>
            </a:fld>
            <a:endParaRPr lang="en-GB">
              <a:solidFill>
                <a:prstClr val="black"/>
              </a:solidFill>
              <a:latin typeface="Calibri" panose="020F0502020204030204"/>
            </a:endParaRPr>
          </a:p>
        </p:txBody>
      </p:sp>
    </p:spTree>
    <p:extLst>
      <p:ext uri="{BB962C8B-B14F-4D97-AF65-F5344CB8AC3E}">
        <p14:creationId xmlns:p14="http://schemas.microsoft.com/office/powerpoint/2010/main" val="2401729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3BB1-D67E-4C23-B03F-5663827FB3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55C8D38-7889-433D-A181-DAFAA7F95F05}"/>
              </a:ext>
            </a:extLst>
          </p:cNvPr>
          <p:cNvSpPr>
            <a:spLocks noGrp="1"/>
          </p:cNvSpPr>
          <p:nvPr>
            <p:ph type="subTitle" idx="1"/>
          </p:nvPr>
        </p:nvSpPr>
        <p:spPr>
          <a:xfrm>
            <a:off x="1194227" y="355796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Rectangle 7">
            <a:extLst>
              <a:ext uri="{FF2B5EF4-FFF2-40B4-BE49-F238E27FC236}">
                <a16:creationId xmlns:a16="http://schemas.microsoft.com/office/drawing/2014/main" id="{7D9108F4-BCFB-491B-9875-92CCC3F774A7}"/>
              </a:ext>
            </a:extLst>
          </p:cNvPr>
          <p:cNvSpPr/>
          <p:nvPr userDrawn="1"/>
        </p:nvSpPr>
        <p:spPr>
          <a:xfrm rot="5400000">
            <a:off x="9010690" y="2686013"/>
            <a:ext cx="5391070" cy="457201"/>
          </a:xfrm>
          <a:prstGeom prst="rect">
            <a:avLst/>
          </a:prstGeom>
          <a:solidFill>
            <a:srgbClr val="A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4B0509B-6407-4B59-BD47-C1222D0646EB}"/>
              </a:ext>
            </a:extLst>
          </p:cNvPr>
          <p:cNvSpPr/>
          <p:nvPr userDrawn="1"/>
        </p:nvSpPr>
        <p:spPr>
          <a:xfrm>
            <a:off x="11645583" y="219079"/>
            <a:ext cx="105563" cy="53579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35FA9D34-73DF-4B29-89D6-01607FD25FEE}"/>
              </a:ext>
            </a:extLst>
          </p:cNvPr>
          <p:cNvSpPr/>
          <p:nvPr userDrawn="1"/>
        </p:nvSpPr>
        <p:spPr>
          <a:xfrm>
            <a:off x="11221217" y="5357650"/>
            <a:ext cx="954292" cy="557352"/>
          </a:xfrm>
          <a:prstGeom prst="triangle">
            <a:avLst>
              <a:gd name="adj" fmla="val 5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a:extLst>
              <a:ext uri="{FF2B5EF4-FFF2-40B4-BE49-F238E27FC236}">
                <a16:creationId xmlns:a16="http://schemas.microsoft.com/office/drawing/2014/main" id="{E25C77B7-5BBF-4563-AB74-1BBFAFC013A1}"/>
              </a:ext>
            </a:extLst>
          </p:cNvPr>
          <p:cNvSpPr/>
          <p:nvPr userDrawn="1"/>
        </p:nvSpPr>
        <p:spPr>
          <a:xfrm>
            <a:off x="388189" y="5915002"/>
            <a:ext cx="11570130" cy="736600"/>
          </a:xfrm>
          <a:prstGeom prst="triangle">
            <a:avLst>
              <a:gd name="adj" fmla="val 0"/>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9B3988C2-B81B-4B2D-9095-B37C077AEFBD}"/>
              </a:ext>
            </a:extLst>
          </p:cNvPr>
          <p:cNvSpPr/>
          <p:nvPr userDrawn="1"/>
        </p:nvSpPr>
        <p:spPr>
          <a:xfrm>
            <a:off x="388189" y="6327750"/>
            <a:ext cx="10189903" cy="251486"/>
          </a:xfrm>
          <a:prstGeom prst="triangle">
            <a:avLst>
              <a:gd name="adj"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6FABE93F-26E0-470C-A6BE-D163AEB69E38}"/>
              </a:ext>
            </a:extLst>
          </p:cNvPr>
          <p:cNvPicPr>
            <a:picLocks noChangeAspect="1"/>
          </p:cNvPicPr>
          <p:nvPr userDrawn="1"/>
        </p:nvPicPr>
        <p:blipFill>
          <a:blip r:embed="rId2"/>
          <a:stretch>
            <a:fillRect/>
          </a:stretch>
        </p:blipFill>
        <p:spPr>
          <a:xfrm>
            <a:off x="11275566" y="5619298"/>
            <a:ext cx="861512" cy="865830"/>
          </a:xfrm>
          <a:prstGeom prst="rect">
            <a:avLst/>
          </a:prstGeom>
        </p:spPr>
      </p:pic>
      <p:sp>
        <p:nvSpPr>
          <p:cNvPr id="13" name="TextBox 12">
            <a:extLst>
              <a:ext uri="{FF2B5EF4-FFF2-40B4-BE49-F238E27FC236}">
                <a16:creationId xmlns:a16="http://schemas.microsoft.com/office/drawing/2014/main" id="{AB2EDDCB-E26B-43FE-9535-0761CCF697A1}"/>
              </a:ext>
            </a:extLst>
          </p:cNvPr>
          <p:cNvSpPr txBox="1"/>
          <p:nvPr userDrawn="1"/>
        </p:nvSpPr>
        <p:spPr>
          <a:xfrm>
            <a:off x="388189" y="6087945"/>
            <a:ext cx="2700068" cy="246221"/>
          </a:xfrm>
          <a:prstGeom prst="rect">
            <a:avLst/>
          </a:prstGeom>
          <a:noFill/>
        </p:spPr>
        <p:txBody>
          <a:bodyPr wrap="square" rtlCol="0">
            <a:spAutoFit/>
          </a:bodyPr>
          <a:lstStyle/>
          <a:p>
            <a:r>
              <a:rPr lang="en-GB" sz="1000" dirty="0">
                <a:solidFill>
                  <a:schemeClr val="bg1"/>
                </a:solidFill>
                <a:latin typeface="Arial" panose="020B0604020202020204" pitchFamily="34" charset="0"/>
                <a:cs typeface="Arial" panose="020B0604020202020204" pitchFamily="34" charset="0"/>
              </a:rPr>
              <a:t>Safety Charter Moving Equipment/Masses</a:t>
            </a:r>
          </a:p>
        </p:txBody>
      </p:sp>
    </p:spTree>
    <p:extLst>
      <p:ext uri="{BB962C8B-B14F-4D97-AF65-F5344CB8AC3E}">
        <p14:creationId xmlns:p14="http://schemas.microsoft.com/office/powerpoint/2010/main" val="1017840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AFFAA-B6ED-4AB4-84FE-4BABBD71D22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D1D5AF-A875-42EB-84BB-DA5C455A03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F195BE-2D85-48B7-8FC3-065DEF28D755}"/>
              </a:ext>
            </a:extLst>
          </p:cNvPr>
          <p:cNvSpPr>
            <a:spLocks noGrp="1"/>
          </p:cNvSpPr>
          <p:nvPr>
            <p:ph type="dt" sz="half" idx="10"/>
          </p:nvPr>
        </p:nvSpPr>
        <p:spPr/>
        <p:txBody>
          <a:bodyPr/>
          <a:lstStyle/>
          <a:p>
            <a:fld id="{0E2A2795-F506-43F1-B8EE-552B045E8DC9}" type="datetimeFigureOut">
              <a:rPr lang="en-GB" smtClean="0"/>
              <a:t>05/10/2021</a:t>
            </a:fld>
            <a:endParaRPr lang="en-GB"/>
          </a:p>
        </p:txBody>
      </p:sp>
      <p:sp>
        <p:nvSpPr>
          <p:cNvPr id="5" name="Footer Placeholder 4">
            <a:extLst>
              <a:ext uri="{FF2B5EF4-FFF2-40B4-BE49-F238E27FC236}">
                <a16:creationId xmlns:a16="http://schemas.microsoft.com/office/drawing/2014/main" id="{FF7091B8-B7F6-4E80-9DB2-C0088DD483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DBB7B8-0D71-4595-A3FA-D5FFFE13C248}"/>
              </a:ext>
            </a:extLst>
          </p:cNvPr>
          <p:cNvSpPr>
            <a:spLocks noGrp="1"/>
          </p:cNvSpPr>
          <p:nvPr>
            <p:ph type="sldNum" sz="quarter" idx="12"/>
          </p:nvPr>
        </p:nvSpPr>
        <p:spPr/>
        <p:txBody>
          <a:bodyPr/>
          <a:lstStyle/>
          <a:p>
            <a:fld id="{72099860-2FE0-4190-A733-99B466848B45}" type="slidenum">
              <a:rPr lang="en-GB" smtClean="0"/>
              <a:t>‹#›</a:t>
            </a:fld>
            <a:endParaRPr lang="en-GB"/>
          </a:p>
        </p:txBody>
      </p:sp>
    </p:spTree>
    <p:extLst>
      <p:ext uri="{BB962C8B-B14F-4D97-AF65-F5344CB8AC3E}">
        <p14:creationId xmlns:p14="http://schemas.microsoft.com/office/powerpoint/2010/main" val="101537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56AB19-06EF-4303-AF10-CDDB828712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B15744-C1E4-4365-B9B6-ECD4088736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452DB0-2525-4F92-B89A-5F7C65C3C89B}"/>
              </a:ext>
            </a:extLst>
          </p:cNvPr>
          <p:cNvSpPr>
            <a:spLocks noGrp="1"/>
          </p:cNvSpPr>
          <p:nvPr>
            <p:ph type="dt" sz="half" idx="10"/>
          </p:nvPr>
        </p:nvSpPr>
        <p:spPr/>
        <p:txBody>
          <a:bodyPr/>
          <a:lstStyle/>
          <a:p>
            <a:fld id="{0E2A2795-F506-43F1-B8EE-552B045E8DC9}" type="datetimeFigureOut">
              <a:rPr lang="en-GB" smtClean="0"/>
              <a:t>05/10/2021</a:t>
            </a:fld>
            <a:endParaRPr lang="en-GB"/>
          </a:p>
        </p:txBody>
      </p:sp>
      <p:sp>
        <p:nvSpPr>
          <p:cNvPr id="5" name="Footer Placeholder 4">
            <a:extLst>
              <a:ext uri="{FF2B5EF4-FFF2-40B4-BE49-F238E27FC236}">
                <a16:creationId xmlns:a16="http://schemas.microsoft.com/office/drawing/2014/main" id="{84E8AF7A-8CF7-48E0-8283-0F9A8F3315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69CB88-EF7F-4CBE-A5E5-9EC572BA2188}"/>
              </a:ext>
            </a:extLst>
          </p:cNvPr>
          <p:cNvSpPr>
            <a:spLocks noGrp="1"/>
          </p:cNvSpPr>
          <p:nvPr>
            <p:ph type="sldNum" sz="quarter" idx="12"/>
          </p:nvPr>
        </p:nvSpPr>
        <p:spPr/>
        <p:txBody>
          <a:bodyPr/>
          <a:lstStyle/>
          <a:p>
            <a:fld id="{72099860-2FE0-4190-A733-99B466848B45}" type="slidenum">
              <a:rPr lang="en-GB" smtClean="0"/>
              <a:t>‹#›</a:t>
            </a:fld>
            <a:endParaRPr lang="en-GB"/>
          </a:p>
        </p:txBody>
      </p:sp>
    </p:spTree>
    <p:extLst>
      <p:ext uri="{BB962C8B-B14F-4D97-AF65-F5344CB8AC3E}">
        <p14:creationId xmlns:p14="http://schemas.microsoft.com/office/powerpoint/2010/main" val="1656536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C78D3-A485-44A0-A165-1377B10644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DF7832-30F8-4F62-B401-1801E7B123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C769AA-9E57-458A-8699-46D8BCA8795F}"/>
              </a:ext>
            </a:extLst>
          </p:cNvPr>
          <p:cNvSpPr>
            <a:spLocks noGrp="1"/>
          </p:cNvSpPr>
          <p:nvPr>
            <p:ph type="dt" sz="half" idx="10"/>
          </p:nvPr>
        </p:nvSpPr>
        <p:spPr/>
        <p:txBody>
          <a:bodyPr/>
          <a:lstStyle/>
          <a:p>
            <a:fld id="{0E2A2795-F506-43F1-B8EE-552B045E8DC9}" type="datetimeFigureOut">
              <a:rPr lang="en-GB" smtClean="0"/>
              <a:t>05/10/2021</a:t>
            </a:fld>
            <a:endParaRPr lang="en-GB"/>
          </a:p>
        </p:txBody>
      </p:sp>
      <p:sp>
        <p:nvSpPr>
          <p:cNvPr id="5" name="Footer Placeholder 4">
            <a:extLst>
              <a:ext uri="{FF2B5EF4-FFF2-40B4-BE49-F238E27FC236}">
                <a16:creationId xmlns:a16="http://schemas.microsoft.com/office/drawing/2014/main" id="{DA9C2629-4DB7-4749-83CD-5A9CA39D78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5253AB-10F6-4AC4-84A5-F96A34513E48}"/>
              </a:ext>
            </a:extLst>
          </p:cNvPr>
          <p:cNvSpPr>
            <a:spLocks noGrp="1"/>
          </p:cNvSpPr>
          <p:nvPr>
            <p:ph type="sldNum" sz="quarter" idx="12"/>
          </p:nvPr>
        </p:nvSpPr>
        <p:spPr/>
        <p:txBody>
          <a:bodyPr/>
          <a:lstStyle/>
          <a:p>
            <a:fld id="{72099860-2FE0-4190-A733-99B466848B45}" type="slidenum">
              <a:rPr lang="en-GB" smtClean="0"/>
              <a:t>‹#›</a:t>
            </a:fld>
            <a:endParaRPr lang="en-GB"/>
          </a:p>
        </p:txBody>
      </p:sp>
    </p:spTree>
    <p:extLst>
      <p:ext uri="{BB962C8B-B14F-4D97-AF65-F5344CB8AC3E}">
        <p14:creationId xmlns:p14="http://schemas.microsoft.com/office/powerpoint/2010/main" val="2794227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AE9E1-FAA5-4826-8512-88B6E575B6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7E06B6A-D8DA-44AA-B13A-49EAC843A4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D728E4-B3CC-42D4-9932-F5A00C3BFF62}"/>
              </a:ext>
            </a:extLst>
          </p:cNvPr>
          <p:cNvSpPr>
            <a:spLocks noGrp="1"/>
          </p:cNvSpPr>
          <p:nvPr>
            <p:ph type="dt" sz="half" idx="10"/>
          </p:nvPr>
        </p:nvSpPr>
        <p:spPr/>
        <p:txBody>
          <a:bodyPr/>
          <a:lstStyle/>
          <a:p>
            <a:fld id="{0E2A2795-F506-43F1-B8EE-552B045E8DC9}" type="datetimeFigureOut">
              <a:rPr lang="en-GB" smtClean="0"/>
              <a:t>05/10/2021</a:t>
            </a:fld>
            <a:endParaRPr lang="en-GB"/>
          </a:p>
        </p:txBody>
      </p:sp>
      <p:sp>
        <p:nvSpPr>
          <p:cNvPr id="5" name="Footer Placeholder 4">
            <a:extLst>
              <a:ext uri="{FF2B5EF4-FFF2-40B4-BE49-F238E27FC236}">
                <a16:creationId xmlns:a16="http://schemas.microsoft.com/office/drawing/2014/main" id="{D797D743-F9C8-42A3-B01C-9FB496D3D4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416236-31A6-4859-929D-5FBED151C852}"/>
              </a:ext>
            </a:extLst>
          </p:cNvPr>
          <p:cNvSpPr>
            <a:spLocks noGrp="1"/>
          </p:cNvSpPr>
          <p:nvPr>
            <p:ph type="sldNum" sz="quarter" idx="12"/>
          </p:nvPr>
        </p:nvSpPr>
        <p:spPr/>
        <p:txBody>
          <a:bodyPr/>
          <a:lstStyle/>
          <a:p>
            <a:fld id="{72099860-2FE0-4190-A733-99B466848B45}" type="slidenum">
              <a:rPr lang="en-GB" smtClean="0"/>
              <a:t>‹#›</a:t>
            </a:fld>
            <a:endParaRPr lang="en-GB"/>
          </a:p>
        </p:txBody>
      </p:sp>
    </p:spTree>
    <p:extLst>
      <p:ext uri="{BB962C8B-B14F-4D97-AF65-F5344CB8AC3E}">
        <p14:creationId xmlns:p14="http://schemas.microsoft.com/office/powerpoint/2010/main" val="1880356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57509-C396-4833-9757-A101CBE8E3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77036E-EC02-4BF8-A547-4C8BD3BD55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CCE7E8-E7B4-4342-A896-3DBF10FF5F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C04CB6-CEAF-4220-BAFD-DB8B5AA9208F}"/>
              </a:ext>
            </a:extLst>
          </p:cNvPr>
          <p:cNvSpPr>
            <a:spLocks noGrp="1"/>
          </p:cNvSpPr>
          <p:nvPr>
            <p:ph type="dt" sz="half" idx="10"/>
          </p:nvPr>
        </p:nvSpPr>
        <p:spPr/>
        <p:txBody>
          <a:bodyPr/>
          <a:lstStyle/>
          <a:p>
            <a:fld id="{0E2A2795-F506-43F1-B8EE-552B045E8DC9}" type="datetimeFigureOut">
              <a:rPr lang="en-GB" smtClean="0"/>
              <a:t>05/10/2021</a:t>
            </a:fld>
            <a:endParaRPr lang="en-GB"/>
          </a:p>
        </p:txBody>
      </p:sp>
      <p:sp>
        <p:nvSpPr>
          <p:cNvPr id="6" name="Footer Placeholder 5">
            <a:extLst>
              <a:ext uri="{FF2B5EF4-FFF2-40B4-BE49-F238E27FC236}">
                <a16:creationId xmlns:a16="http://schemas.microsoft.com/office/drawing/2014/main" id="{198E4120-EBCC-4461-B061-1EC3E5CF01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CA79D2-E2CE-4CD3-8F2A-C607B58CFB38}"/>
              </a:ext>
            </a:extLst>
          </p:cNvPr>
          <p:cNvSpPr>
            <a:spLocks noGrp="1"/>
          </p:cNvSpPr>
          <p:nvPr>
            <p:ph type="sldNum" sz="quarter" idx="12"/>
          </p:nvPr>
        </p:nvSpPr>
        <p:spPr/>
        <p:txBody>
          <a:bodyPr/>
          <a:lstStyle/>
          <a:p>
            <a:fld id="{72099860-2FE0-4190-A733-99B466848B45}" type="slidenum">
              <a:rPr lang="en-GB" smtClean="0"/>
              <a:t>‹#›</a:t>
            </a:fld>
            <a:endParaRPr lang="en-GB"/>
          </a:p>
        </p:txBody>
      </p:sp>
    </p:spTree>
    <p:extLst>
      <p:ext uri="{BB962C8B-B14F-4D97-AF65-F5344CB8AC3E}">
        <p14:creationId xmlns:p14="http://schemas.microsoft.com/office/powerpoint/2010/main" val="1111042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99D3-98CD-4A9F-B2BC-F1561E09310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AAACBD-DB40-4BBA-9A7F-3A97B9813E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117617-F4EA-411B-B5DA-CFD3CBCA2D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794C520-CA15-41A3-A708-8DC92F6ABA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624409-8C2E-4513-AA57-9EEB863F94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7BF2EB-DC6E-4AE1-BCFA-DB70EA92FFF6}"/>
              </a:ext>
            </a:extLst>
          </p:cNvPr>
          <p:cNvSpPr>
            <a:spLocks noGrp="1"/>
          </p:cNvSpPr>
          <p:nvPr>
            <p:ph type="dt" sz="half" idx="10"/>
          </p:nvPr>
        </p:nvSpPr>
        <p:spPr/>
        <p:txBody>
          <a:bodyPr/>
          <a:lstStyle/>
          <a:p>
            <a:fld id="{0E2A2795-F506-43F1-B8EE-552B045E8DC9}" type="datetimeFigureOut">
              <a:rPr lang="en-GB" smtClean="0"/>
              <a:t>05/10/2021</a:t>
            </a:fld>
            <a:endParaRPr lang="en-GB"/>
          </a:p>
        </p:txBody>
      </p:sp>
      <p:sp>
        <p:nvSpPr>
          <p:cNvPr id="8" name="Footer Placeholder 7">
            <a:extLst>
              <a:ext uri="{FF2B5EF4-FFF2-40B4-BE49-F238E27FC236}">
                <a16:creationId xmlns:a16="http://schemas.microsoft.com/office/drawing/2014/main" id="{7145AE32-7B26-4A7E-BF0E-8A3767E0DD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30AFE71-B1A6-44A1-8BAE-04D8FDFFCD56}"/>
              </a:ext>
            </a:extLst>
          </p:cNvPr>
          <p:cNvSpPr>
            <a:spLocks noGrp="1"/>
          </p:cNvSpPr>
          <p:nvPr>
            <p:ph type="sldNum" sz="quarter" idx="12"/>
          </p:nvPr>
        </p:nvSpPr>
        <p:spPr/>
        <p:txBody>
          <a:bodyPr/>
          <a:lstStyle/>
          <a:p>
            <a:fld id="{72099860-2FE0-4190-A733-99B466848B45}" type="slidenum">
              <a:rPr lang="en-GB" smtClean="0"/>
              <a:t>‹#›</a:t>
            </a:fld>
            <a:endParaRPr lang="en-GB"/>
          </a:p>
        </p:txBody>
      </p:sp>
    </p:spTree>
    <p:extLst>
      <p:ext uri="{BB962C8B-B14F-4D97-AF65-F5344CB8AC3E}">
        <p14:creationId xmlns:p14="http://schemas.microsoft.com/office/powerpoint/2010/main" val="1211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FE853-FB65-47F3-BF87-E834DCCE15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FBD71A3-798F-4280-9218-74C5ECCD5E9A}"/>
              </a:ext>
            </a:extLst>
          </p:cNvPr>
          <p:cNvSpPr>
            <a:spLocks noGrp="1"/>
          </p:cNvSpPr>
          <p:nvPr>
            <p:ph type="dt" sz="half" idx="10"/>
          </p:nvPr>
        </p:nvSpPr>
        <p:spPr/>
        <p:txBody>
          <a:bodyPr/>
          <a:lstStyle/>
          <a:p>
            <a:fld id="{0E2A2795-F506-43F1-B8EE-552B045E8DC9}" type="datetimeFigureOut">
              <a:rPr lang="en-GB" smtClean="0"/>
              <a:t>05/10/2021</a:t>
            </a:fld>
            <a:endParaRPr lang="en-GB"/>
          </a:p>
        </p:txBody>
      </p:sp>
      <p:sp>
        <p:nvSpPr>
          <p:cNvPr id="4" name="Footer Placeholder 3">
            <a:extLst>
              <a:ext uri="{FF2B5EF4-FFF2-40B4-BE49-F238E27FC236}">
                <a16:creationId xmlns:a16="http://schemas.microsoft.com/office/drawing/2014/main" id="{A4521319-383F-4A06-A86E-5BA17822F59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7A691C9-47B1-4AB5-98B7-E8D165E8A551}"/>
              </a:ext>
            </a:extLst>
          </p:cNvPr>
          <p:cNvSpPr>
            <a:spLocks noGrp="1"/>
          </p:cNvSpPr>
          <p:nvPr>
            <p:ph type="sldNum" sz="quarter" idx="12"/>
          </p:nvPr>
        </p:nvSpPr>
        <p:spPr/>
        <p:txBody>
          <a:bodyPr/>
          <a:lstStyle/>
          <a:p>
            <a:fld id="{72099860-2FE0-4190-A733-99B466848B45}" type="slidenum">
              <a:rPr lang="en-GB" smtClean="0"/>
              <a:t>‹#›</a:t>
            </a:fld>
            <a:endParaRPr lang="en-GB"/>
          </a:p>
        </p:txBody>
      </p:sp>
    </p:spTree>
    <p:extLst>
      <p:ext uri="{BB962C8B-B14F-4D97-AF65-F5344CB8AC3E}">
        <p14:creationId xmlns:p14="http://schemas.microsoft.com/office/powerpoint/2010/main" val="2449186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AB7853-8D35-4F8A-966D-01B29AFF6ED1}"/>
              </a:ext>
            </a:extLst>
          </p:cNvPr>
          <p:cNvSpPr>
            <a:spLocks noGrp="1"/>
          </p:cNvSpPr>
          <p:nvPr>
            <p:ph type="dt" sz="half" idx="10"/>
          </p:nvPr>
        </p:nvSpPr>
        <p:spPr/>
        <p:txBody>
          <a:bodyPr/>
          <a:lstStyle/>
          <a:p>
            <a:fld id="{0E2A2795-F506-43F1-B8EE-552B045E8DC9}" type="datetimeFigureOut">
              <a:rPr lang="en-GB" smtClean="0"/>
              <a:t>05/10/2021</a:t>
            </a:fld>
            <a:endParaRPr lang="en-GB"/>
          </a:p>
        </p:txBody>
      </p:sp>
      <p:sp>
        <p:nvSpPr>
          <p:cNvPr id="3" name="Footer Placeholder 2">
            <a:extLst>
              <a:ext uri="{FF2B5EF4-FFF2-40B4-BE49-F238E27FC236}">
                <a16:creationId xmlns:a16="http://schemas.microsoft.com/office/drawing/2014/main" id="{F2D36C55-15BE-4743-A4BD-50B0576D289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52F2529-3BD6-40E4-844B-2AA285EAC6F2}"/>
              </a:ext>
            </a:extLst>
          </p:cNvPr>
          <p:cNvSpPr>
            <a:spLocks noGrp="1"/>
          </p:cNvSpPr>
          <p:nvPr>
            <p:ph type="sldNum" sz="quarter" idx="12"/>
          </p:nvPr>
        </p:nvSpPr>
        <p:spPr/>
        <p:txBody>
          <a:bodyPr/>
          <a:lstStyle/>
          <a:p>
            <a:fld id="{72099860-2FE0-4190-A733-99B466848B45}" type="slidenum">
              <a:rPr lang="en-GB" smtClean="0"/>
              <a:t>‹#›</a:t>
            </a:fld>
            <a:endParaRPr lang="en-GB"/>
          </a:p>
        </p:txBody>
      </p:sp>
    </p:spTree>
    <p:extLst>
      <p:ext uri="{BB962C8B-B14F-4D97-AF65-F5344CB8AC3E}">
        <p14:creationId xmlns:p14="http://schemas.microsoft.com/office/powerpoint/2010/main" val="223275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5AF48-90D9-401E-9923-3AA85D7F27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AC22DBD-E8DF-491A-8F50-DB9892EEE7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B03E5B-FE42-4516-82B4-FA5666A486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4F6A0D-7B4A-4358-821A-BAE7DDBD71F5}"/>
              </a:ext>
            </a:extLst>
          </p:cNvPr>
          <p:cNvSpPr>
            <a:spLocks noGrp="1"/>
          </p:cNvSpPr>
          <p:nvPr>
            <p:ph type="dt" sz="half" idx="10"/>
          </p:nvPr>
        </p:nvSpPr>
        <p:spPr/>
        <p:txBody>
          <a:bodyPr/>
          <a:lstStyle/>
          <a:p>
            <a:fld id="{0E2A2795-F506-43F1-B8EE-552B045E8DC9}" type="datetimeFigureOut">
              <a:rPr lang="en-GB" smtClean="0"/>
              <a:t>05/10/2021</a:t>
            </a:fld>
            <a:endParaRPr lang="en-GB"/>
          </a:p>
        </p:txBody>
      </p:sp>
      <p:sp>
        <p:nvSpPr>
          <p:cNvPr id="6" name="Footer Placeholder 5">
            <a:extLst>
              <a:ext uri="{FF2B5EF4-FFF2-40B4-BE49-F238E27FC236}">
                <a16:creationId xmlns:a16="http://schemas.microsoft.com/office/drawing/2014/main" id="{01BBACA0-A99F-4099-BECD-53967E634D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B91678-EFC1-4CA9-949C-9B8613CECA09}"/>
              </a:ext>
            </a:extLst>
          </p:cNvPr>
          <p:cNvSpPr>
            <a:spLocks noGrp="1"/>
          </p:cNvSpPr>
          <p:nvPr>
            <p:ph type="sldNum" sz="quarter" idx="12"/>
          </p:nvPr>
        </p:nvSpPr>
        <p:spPr/>
        <p:txBody>
          <a:bodyPr/>
          <a:lstStyle/>
          <a:p>
            <a:fld id="{72099860-2FE0-4190-A733-99B466848B45}" type="slidenum">
              <a:rPr lang="en-GB" smtClean="0"/>
              <a:t>‹#›</a:t>
            </a:fld>
            <a:endParaRPr lang="en-GB"/>
          </a:p>
        </p:txBody>
      </p:sp>
    </p:spTree>
    <p:extLst>
      <p:ext uri="{BB962C8B-B14F-4D97-AF65-F5344CB8AC3E}">
        <p14:creationId xmlns:p14="http://schemas.microsoft.com/office/powerpoint/2010/main" val="66646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58674-F9BD-4C55-8C9D-743C62AF36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C5D421-8298-4FB6-B4CD-1B48750C90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3C3E99-8CA1-4C58-92B7-2480D235FF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2341B6-0EA9-4BB3-AFA8-809036EF75D2}"/>
              </a:ext>
            </a:extLst>
          </p:cNvPr>
          <p:cNvSpPr>
            <a:spLocks noGrp="1"/>
          </p:cNvSpPr>
          <p:nvPr>
            <p:ph type="dt" sz="half" idx="10"/>
          </p:nvPr>
        </p:nvSpPr>
        <p:spPr/>
        <p:txBody>
          <a:bodyPr/>
          <a:lstStyle/>
          <a:p>
            <a:fld id="{0E2A2795-F506-43F1-B8EE-552B045E8DC9}" type="datetimeFigureOut">
              <a:rPr lang="en-GB" smtClean="0"/>
              <a:t>05/10/2021</a:t>
            </a:fld>
            <a:endParaRPr lang="en-GB"/>
          </a:p>
        </p:txBody>
      </p:sp>
      <p:sp>
        <p:nvSpPr>
          <p:cNvPr id="6" name="Footer Placeholder 5">
            <a:extLst>
              <a:ext uri="{FF2B5EF4-FFF2-40B4-BE49-F238E27FC236}">
                <a16:creationId xmlns:a16="http://schemas.microsoft.com/office/drawing/2014/main" id="{B38F182C-B12F-457C-9EAB-1C3AE6CD67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AC23DF-3E92-4C88-918E-30B396AB3A12}"/>
              </a:ext>
            </a:extLst>
          </p:cNvPr>
          <p:cNvSpPr>
            <a:spLocks noGrp="1"/>
          </p:cNvSpPr>
          <p:nvPr>
            <p:ph type="sldNum" sz="quarter" idx="12"/>
          </p:nvPr>
        </p:nvSpPr>
        <p:spPr/>
        <p:txBody>
          <a:bodyPr/>
          <a:lstStyle/>
          <a:p>
            <a:fld id="{72099860-2FE0-4190-A733-99B466848B45}" type="slidenum">
              <a:rPr lang="en-GB" smtClean="0"/>
              <a:t>‹#›</a:t>
            </a:fld>
            <a:endParaRPr lang="en-GB"/>
          </a:p>
        </p:txBody>
      </p:sp>
    </p:spTree>
    <p:extLst>
      <p:ext uri="{BB962C8B-B14F-4D97-AF65-F5344CB8AC3E}">
        <p14:creationId xmlns:p14="http://schemas.microsoft.com/office/powerpoint/2010/main" val="659853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9ECEF-43B0-4410-88C3-21579BD05D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17675D-FD6D-4E04-B08A-A1919428FB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4FF85C-BA69-46D2-9F28-25CE006A9B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A2795-F506-43F1-B8EE-552B045E8DC9}" type="datetimeFigureOut">
              <a:rPr lang="en-GB" smtClean="0"/>
              <a:t>05/10/2021</a:t>
            </a:fld>
            <a:endParaRPr lang="en-GB"/>
          </a:p>
        </p:txBody>
      </p:sp>
      <p:sp>
        <p:nvSpPr>
          <p:cNvPr id="5" name="Footer Placeholder 4">
            <a:extLst>
              <a:ext uri="{FF2B5EF4-FFF2-40B4-BE49-F238E27FC236}">
                <a16:creationId xmlns:a16="http://schemas.microsoft.com/office/drawing/2014/main" id="{227F28A6-A204-48B6-9A52-F0B48C3790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24AB840-4B05-42F5-A139-F2F2F53113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99860-2FE0-4190-A733-99B466848B45}" type="slidenum">
              <a:rPr lang="en-GB" smtClean="0"/>
              <a:t>‹#›</a:t>
            </a:fld>
            <a:endParaRPr lang="en-GB"/>
          </a:p>
        </p:txBody>
      </p:sp>
    </p:spTree>
    <p:extLst>
      <p:ext uri="{BB962C8B-B14F-4D97-AF65-F5344CB8AC3E}">
        <p14:creationId xmlns:p14="http://schemas.microsoft.com/office/powerpoint/2010/main" val="135162945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12A24-676E-49A3-9848-13C9BE05209C}"/>
              </a:ext>
            </a:extLst>
          </p:cNvPr>
          <p:cNvSpPr>
            <a:spLocks noGrp="1"/>
          </p:cNvSpPr>
          <p:nvPr>
            <p:ph type="ctrTitle"/>
          </p:nvPr>
        </p:nvSpPr>
        <p:spPr>
          <a:xfrm>
            <a:off x="1430927" y="3751217"/>
            <a:ext cx="9144000" cy="1378132"/>
          </a:xfrm>
        </p:spPr>
        <p:txBody>
          <a:bodyPr>
            <a:normAutofit/>
          </a:bodyPr>
          <a:lstStyle/>
          <a:p>
            <a:r>
              <a:rPr lang="en-GB" sz="4400" dirty="0">
                <a:latin typeface="Arial" panose="020B0604020202020204" pitchFamily="34" charset="0"/>
                <a:cs typeface="Arial" panose="020B0604020202020204" pitchFamily="34" charset="0"/>
              </a:rPr>
              <a:t>Safety Charter Presentation</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Moving Equipment/Masses</a:t>
            </a:r>
          </a:p>
        </p:txBody>
      </p:sp>
      <p:pic>
        <p:nvPicPr>
          <p:cNvPr id="5" name="Picture 4">
            <a:extLst>
              <a:ext uri="{FF2B5EF4-FFF2-40B4-BE49-F238E27FC236}">
                <a16:creationId xmlns:a16="http://schemas.microsoft.com/office/drawing/2014/main" id="{E9776EC6-3E31-4B3C-BA38-E7388A3DB339}"/>
              </a:ext>
            </a:extLst>
          </p:cNvPr>
          <p:cNvPicPr>
            <a:picLocks noChangeAspect="1"/>
          </p:cNvPicPr>
          <p:nvPr/>
        </p:nvPicPr>
        <p:blipFill>
          <a:blip r:embed="rId3"/>
          <a:stretch>
            <a:fillRect/>
          </a:stretch>
        </p:blipFill>
        <p:spPr>
          <a:xfrm>
            <a:off x="4630237" y="743629"/>
            <a:ext cx="2588623" cy="2601599"/>
          </a:xfrm>
          <a:prstGeom prst="rect">
            <a:avLst/>
          </a:prstGeom>
        </p:spPr>
      </p:pic>
    </p:spTree>
    <p:extLst>
      <p:ext uri="{BB962C8B-B14F-4D97-AF65-F5344CB8AC3E}">
        <p14:creationId xmlns:p14="http://schemas.microsoft.com/office/powerpoint/2010/main" val="301331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12A24-676E-49A3-9848-13C9BE05209C}"/>
              </a:ext>
            </a:extLst>
          </p:cNvPr>
          <p:cNvSpPr>
            <a:spLocks noGrp="1"/>
          </p:cNvSpPr>
          <p:nvPr>
            <p:ph type="ctrTitle"/>
          </p:nvPr>
        </p:nvSpPr>
        <p:spPr>
          <a:xfrm>
            <a:off x="632732" y="457200"/>
            <a:ext cx="10926536" cy="5010421"/>
          </a:xfrm>
        </p:spPr>
        <p:txBody>
          <a:bodyPr>
            <a:normAutofit/>
          </a:bodyPr>
          <a:lstStyle/>
          <a:p>
            <a:r>
              <a:rPr lang="en-GB" sz="2800" dirty="0">
                <a:latin typeface="Arial" panose="020B0604020202020204" pitchFamily="34" charset="0"/>
                <a:cs typeface="Arial" panose="020B0604020202020204" pitchFamily="34" charset="0"/>
              </a:rPr>
              <a:t>Review of the aim of this presentation:</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To provide delegates with information and advice to avoid the potential injuries associated with contact with moving equipment and moving masses that has resulted in fatal accidents within the lift and escalator industry.</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solidFill>
                  <a:srgbClr val="C00000"/>
                </a:solidFill>
                <a:latin typeface="Arial" panose="020B0604020202020204" pitchFamily="34" charset="0"/>
                <a:cs typeface="Arial" panose="020B0604020202020204" pitchFamily="34" charset="0"/>
              </a:rPr>
              <a:t>Please take this information seriously and apply the </a:t>
            </a:r>
            <a:br>
              <a:rPr lang="en-GB" sz="2000" dirty="0">
                <a:solidFill>
                  <a:srgbClr val="C00000"/>
                </a:solidFill>
                <a:latin typeface="Arial" panose="020B0604020202020204" pitchFamily="34" charset="0"/>
                <a:cs typeface="Arial" panose="020B0604020202020204" pitchFamily="34" charset="0"/>
              </a:rPr>
            </a:br>
            <a:r>
              <a:rPr lang="en-GB" sz="2000" dirty="0">
                <a:solidFill>
                  <a:srgbClr val="C00000"/>
                </a:solidFill>
                <a:latin typeface="Arial" panose="020B0604020202020204" pitchFamily="34" charset="0"/>
                <a:cs typeface="Arial" panose="020B0604020202020204" pitchFamily="34" charset="0"/>
              </a:rPr>
              <a:t>required control measures to protect you </a:t>
            </a:r>
            <a:br>
              <a:rPr lang="en-GB" sz="2000" dirty="0">
                <a:solidFill>
                  <a:srgbClr val="C00000"/>
                </a:solidFill>
                <a:latin typeface="Arial" panose="020B0604020202020204" pitchFamily="34" charset="0"/>
                <a:cs typeface="Arial" panose="020B0604020202020204" pitchFamily="34" charset="0"/>
              </a:rPr>
            </a:br>
            <a:r>
              <a:rPr lang="en-GB" sz="2000" dirty="0">
                <a:solidFill>
                  <a:srgbClr val="C00000"/>
                </a:solidFill>
                <a:latin typeface="Arial" panose="020B0604020202020204" pitchFamily="34" charset="0"/>
                <a:cs typeface="Arial" panose="020B0604020202020204" pitchFamily="34" charset="0"/>
              </a:rPr>
              <a:t>so you can go home safely every day to your loved ones.</a:t>
            </a:r>
            <a:br>
              <a:rPr lang="en-GB" sz="2000" dirty="0">
                <a:solidFill>
                  <a:srgbClr val="C00000"/>
                </a:solidFill>
                <a:latin typeface="Arial" panose="020B0604020202020204" pitchFamily="34" charset="0"/>
                <a:cs typeface="Arial" panose="020B0604020202020204" pitchFamily="34" charset="0"/>
              </a:rPr>
            </a:br>
            <a:br>
              <a:rPr lang="en-GB" sz="2000" dirty="0">
                <a:solidFill>
                  <a:srgbClr val="C00000"/>
                </a:solidFill>
                <a:latin typeface="Arial" panose="020B0604020202020204" pitchFamily="34" charset="0"/>
                <a:cs typeface="Arial" panose="020B0604020202020204" pitchFamily="34" charset="0"/>
              </a:rPr>
            </a:br>
            <a:r>
              <a:rPr lang="en-GB" sz="2000" dirty="0">
                <a:solidFill>
                  <a:srgbClr val="C00000"/>
                </a:solidFill>
                <a:latin typeface="Arial" panose="020B0604020202020204" pitchFamily="34" charset="0"/>
                <a:cs typeface="Arial" panose="020B0604020202020204" pitchFamily="34" charset="0"/>
              </a:rPr>
              <a:t>Thank you!</a:t>
            </a:r>
            <a:br>
              <a:rPr lang="en-GB" sz="2000" dirty="0">
                <a:solidFill>
                  <a:srgbClr val="C00000"/>
                </a:solidFill>
                <a:latin typeface="Arial" panose="020B0604020202020204" pitchFamily="34" charset="0"/>
                <a:cs typeface="Arial" panose="020B0604020202020204" pitchFamily="34" charset="0"/>
              </a:rPr>
            </a:br>
            <a:br>
              <a:rPr lang="en-GB" sz="2000" dirty="0">
                <a:solidFill>
                  <a:srgbClr val="C00000"/>
                </a:solidFill>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Further information on working safely within the industry can be found in the Lift &amp; Escalator Site Safety Handbook 2019</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508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12A24-676E-49A3-9848-13C9BE05209C}"/>
              </a:ext>
            </a:extLst>
          </p:cNvPr>
          <p:cNvSpPr>
            <a:spLocks noGrp="1"/>
          </p:cNvSpPr>
          <p:nvPr>
            <p:ph type="ctrTitle"/>
          </p:nvPr>
        </p:nvSpPr>
        <p:spPr>
          <a:xfrm>
            <a:off x="499111" y="940523"/>
            <a:ext cx="10926536" cy="4441373"/>
          </a:xfrm>
        </p:spPr>
        <p:txBody>
          <a:bodyPr>
            <a:normAutofit fontScale="90000"/>
          </a:bodyPr>
          <a:lstStyle/>
          <a:p>
            <a:pPr algn="l"/>
            <a:r>
              <a:rPr lang="en-GB" sz="2800" dirty="0">
                <a:latin typeface="Arial" panose="020B0604020202020204" pitchFamily="34" charset="0"/>
                <a:cs typeface="Arial" panose="020B0604020202020204" pitchFamily="34" charset="0"/>
              </a:rPr>
              <a:t>Aim of this presentation:</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To provide delegates with information and advice to avoid the potential injuries associated with contact with moving equipment and moving masses that has resulted in fatal accidents within the lift and escalator industry.</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1800" dirty="0">
                <a:solidFill>
                  <a:srgbClr val="C00000"/>
                </a:solidFill>
                <a:latin typeface="Arial" panose="020B0604020202020204" pitchFamily="34" charset="0"/>
                <a:cs typeface="Arial" panose="020B0604020202020204" pitchFamily="34" charset="0"/>
              </a:rPr>
              <a:t>Disclaimer:</a:t>
            </a:r>
            <a:br>
              <a:rPr lang="en-GB" sz="1800" dirty="0">
                <a:solidFill>
                  <a:srgbClr val="C00000"/>
                </a:solidFill>
                <a:latin typeface="Arial" panose="020B0604020202020204" pitchFamily="34" charset="0"/>
                <a:cs typeface="Arial" panose="020B0604020202020204" pitchFamily="34" charset="0"/>
              </a:rPr>
            </a:br>
            <a:br>
              <a:rPr lang="en-GB" sz="1800" dirty="0">
                <a:solidFill>
                  <a:srgbClr val="C00000"/>
                </a:solidFill>
                <a:latin typeface="Arial" panose="020B0604020202020204" pitchFamily="34" charset="0"/>
                <a:cs typeface="Arial" panose="020B0604020202020204" pitchFamily="34" charset="0"/>
              </a:rPr>
            </a:br>
            <a:r>
              <a:rPr lang="en-GB" sz="1800" dirty="0">
                <a:solidFill>
                  <a:srgbClr val="C00000"/>
                </a:solidFill>
                <a:latin typeface="Arial" panose="020B0604020202020204" pitchFamily="34" charset="0"/>
                <a:cs typeface="Arial" panose="020B0604020202020204" pitchFamily="34" charset="0"/>
              </a:rPr>
              <a:t>This presentation does not constitute formal training in the complete legal requirements for machinery guarding or the establishment of safe systems of work when working in close proximity to moving equipment or moving masses. It is not intended to address all the legal requirements or associated Approved Codes of Practice, but has been produced to focus attention on the significant risks associated with working in these environments and the significant dangers of moving equipment and moving masses within the lift and escalator industry.</a:t>
            </a:r>
            <a:br>
              <a:rPr lang="en-GB" sz="2700" dirty="0">
                <a:solidFill>
                  <a:srgbClr val="C00000"/>
                </a:solidFill>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5811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12A24-676E-49A3-9848-13C9BE05209C}"/>
              </a:ext>
            </a:extLst>
          </p:cNvPr>
          <p:cNvSpPr>
            <a:spLocks noGrp="1"/>
          </p:cNvSpPr>
          <p:nvPr>
            <p:ph type="ctrTitle"/>
          </p:nvPr>
        </p:nvSpPr>
        <p:spPr>
          <a:xfrm>
            <a:off x="499111" y="783773"/>
            <a:ext cx="10926536" cy="6453050"/>
          </a:xfrm>
        </p:spPr>
        <p:txBody>
          <a:bodyPr>
            <a:normAutofit fontScale="90000"/>
          </a:bodyPr>
          <a:lstStyle/>
          <a:p>
            <a:pPr algn="l"/>
            <a:r>
              <a:rPr lang="en-GB" sz="2800" dirty="0">
                <a:latin typeface="Arial" panose="020B0604020202020204" pitchFamily="34" charset="0"/>
                <a:cs typeface="Arial" panose="020B0604020202020204" pitchFamily="34" charset="0"/>
              </a:rPr>
              <a:t>Accidents:</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From 1991 to 2011 the UK Lift &amp; Escalator industry experienced 15 fatal accidents.</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Since the original introduction of the Safety Charter in 2011 the UK Lift &amp; Escalator industry has now experienced another 12 fatal accidents all attributable to the following hazards:</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Working at height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Contact with moving equipment/masses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Exposure to electrical energy </a:t>
            </a:r>
            <a:br>
              <a:rPr lang="en-US"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Contact with moving equipment/masses accounted </a:t>
            </a:r>
            <a:r>
              <a:rPr lang="en-GB" sz="2000">
                <a:latin typeface="Arial" panose="020B0604020202020204" pitchFamily="34" charset="0"/>
                <a:cs typeface="Arial" panose="020B0604020202020204" pitchFamily="34" charset="0"/>
              </a:rPr>
              <a:t>for 67% </a:t>
            </a:r>
            <a:r>
              <a:rPr lang="en-GB" sz="2000" dirty="0">
                <a:latin typeface="Arial" panose="020B0604020202020204" pitchFamily="34" charset="0"/>
                <a:cs typeface="Arial" panose="020B0604020202020204" pitchFamily="34" charset="0"/>
              </a:rPr>
              <a:t>of the fatal accidents.</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endParaRPr lang="en-GB" sz="2800" dirty="0">
              <a:latin typeface="Arial" panose="020B0604020202020204" pitchFamily="34" charset="0"/>
              <a:cs typeface="Arial" panose="020B0604020202020204" pitchFamily="34" charset="0"/>
            </a:endParaRPr>
          </a:p>
        </p:txBody>
      </p:sp>
      <p:graphicFrame>
        <p:nvGraphicFramePr>
          <p:cNvPr id="3" name="Chart 2">
            <a:extLst>
              <a:ext uri="{FF2B5EF4-FFF2-40B4-BE49-F238E27FC236}">
                <a16:creationId xmlns:a16="http://schemas.microsoft.com/office/drawing/2014/main" id="{041D4EF6-013D-4F05-9314-2110EFB46145}"/>
              </a:ext>
            </a:extLst>
          </p:cNvPr>
          <p:cNvGraphicFramePr>
            <a:graphicFrameLocks/>
          </p:cNvGraphicFramePr>
          <p:nvPr>
            <p:extLst>
              <p:ext uri="{D42A27DB-BD31-4B8C-83A1-F6EECF244321}">
                <p14:modId xmlns:p14="http://schemas.microsoft.com/office/powerpoint/2010/main" val="2434058108"/>
              </p:ext>
            </p:extLst>
          </p:nvPr>
        </p:nvGraphicFramePr>
        <p:xfrm>
          <a:off x="5242560" y="2778034"/>
          <a:ext cx="3783874" cy="22054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5475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499D38-F9B8-4828-BB74-31697A0A8794}"/>
              </a:ext>
            </a:extLst>
          </p:cNvPr>
          <p:cNvSpPr txBox="1"/>
          <p:nvPr/>
        </p:nvSpPr>
        <p:spPr>
          <a:xfrm>
            <a:off x="2351314" y="393118"/>
            <a:ext cx="8987246" cy="563231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So what is moving equipment or moving masses in the lift and escalator industry?</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Rotating equipment (sheaves) in machine rooms and hoistway (nips and pinch points).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Travelling on the car top with potential crush points in the hoistway.</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Falling from the car top and being crushed between the car and hoistway.</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Working from the lift landing on the car top with the potential of being pinned if the lift car moved.</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Working in the pit with the potential of being struck or crushed by the lift car or counterweight.</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Working in the lift pit of a common lift hoistway with no division screens with the potential of being struck by an operating lift.</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Working within the step band/pit of an escalators/moving walks with the potential of being dragged into the step band mechanism.</a:t>
            </a:r>
          </a:p>
        </p:txBody>
      </p:sp>
      <p:pic>
        <p:nvPicPr>
          <p:cNvPr id="9" name="Picture 8">
            <a:extLst>
              <a:ext uri="{FF2B5EF4-FFF2-40B4-BE49-F238E27FC236}">
                <a16:creationId xmlns:a16="http://schemas.microsoft.com/office/drawing/2014/main" id="{42BBFE70-68CA-4258-A1B4-ADAFB8220A73}"/>
              </a:ext>
            </a:extLst>
          </p:cNvPr>
          <p:cNvPicPr>
            <a:picLocks noChangeAspect="1"/>
          </p:cNvPicPr>
          <p:nvPr/>
        </p:nvPicPr>
        <p:blipFill>
          <a:blip r:embed="rId3"/>
          <a:stretch>
            <a:fillRect/>
          </a:stretch>
        </p:blipFill>
        <p:spPr>
          <a:xfrm>
            <a:off x="457108" y="505427"/>
            <a:ext cx="1758758" cy="2020059"/>
          </a:xfrm>
          <a:prstGeom prst="rect">
            <a:avLst/>
          </a:prstGeom>
        </p:spPr>
      </p:pic>
      <p:pic>
        <p:nvPicPr>
          <p:cNvPr id="10" name="Picture 9">
            <a:extLst>
              <a:ext uri="{FF2B5EF4-FFF2-40B4-BE49-F238E27FC236}">
                <a16:creationId xmlns:a16="http://schemas.microsoft.com/office/drawing/2014/main" id="{4995C55E-6216-478F-A8CA-EF497AF5EBD9}"/>
              </a:ext>
            </a:extLst>
          </p:cNvPr>
          <p:cNvPicPr>
            <a:picLocks noChangeAspect="1"/>
          </p:cNvPicPr>
          <p:nvPr/>
        </p:nvPicPr>
        <p:blipFill>
          <a:blip r:embed="rId4"/>
          <a:stretch>
            <a:fillRect/>
          </a:stretch>
        </p:blipFill>
        <p:spPr>
          <a:xfrm>
            <a:off x="457108" y="2612572"/>
            <a:ext cx="1758758" cy="3136945"/>
          </a:xfrm>
          <a:prstGeom prst="rect">
            <a:avLst/>
          </a:prstGeom>
        </p:spPr>
      </p:pic>
    </p:spTree>
    <p:extLst>
      <p:ext uri="{BB962C8B-B14F-4D97-AF65-F5344CB8AC3E}">
        <p14:creationId xmlns:p14="http://schemas.microsoft.com/office/powerpoint/2010/main" val="761783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499D38-F9B8-4828-BB74-31697A0A8794}"/>
              </a:ext>
            </a:extLst>
          </p:cNvPr>
          <p:cNvSpPr txBox="1"/>
          <p:nvPr/>
        </p:nvSpPr>
        <p:spPr>
          <a:xfrm>
            <a:off x="568819" y="1399070"/>
            <a:ext cx="7234061"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the machine room: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Arial" panose="020B0604020202020204" pitchFamily="34" charset="0"/>
                <a:cs typeface="Arial" panose="020B0604020202020204" pitchFamily="34" charset="0"/>
              </a:rPr>
              <a:t>Unguarded rotating sheaves are the biggest risk of serious injury in machine rooms from nips and pinch points resulting in serious hand injury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prstClr val="black"/>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GB" dirty="0">
                <a:solidFill>
                  <a:prstClr val="black"/>
                </a:solidFill>
                <a:latin typeface="Arial" panose="020B0604020202020204" pitchFamily="34" charset="0"/>
                <a:cs typeface="Arial" panose="020B0604020202020204" pitchFamily="34" charset="0"/>
              </a:rPr>
              <a:t>Control Measures:</a:t>
            </a:r>
          </a:p>
          <a:p>
            <a:pPr marR="0" lvl="0" algn="l" defTabSz="914400" rtl="0" eaLnBrk="1" fontAlgn="auto" latinLnBrk="0" hangingPunct="1">
              <a:lnSpc>
                <a:spcPct val="100000"/>
              </a:lnSpc>
              <a:spcBef>
                <a:spcPts val="0"/>
              </a:spcBef>
              <a:spcAft>
                <a:spcPts val="0"/>
              </a:spcAft>
              <a:buClrTx/>
              <a:buSzTx/>
              <a:tabLst/>
              <a:defRPr/>
            </a:pPr>
            <a:endParaRPr lang="en-GB" dirty="0">
              <a:solidFill>
                <a:prstClr val="black"/>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Arial" panose="020B0604020202020204" pitchFamily="34" charset="0"/>
                <a:cs typeface="Arial" panose="020B0604020202020204" pitchFamily="34" charset="0"/>
              </a:rPr>
              <a:t>Ensure that the machine sheaves and governor are guarded, If not…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Arial" panose="020B0604020202020204" pitchFamily="34" charset="0"/>
                <a:cs typeface="Arial" panose="020B0604020202020204" pitchFamily="34" charset="0"/>
              </a:rPr>
              <a:t>Isolate the equipment by activating the “stop switch” if working in close proximity and electrically isolate using LOTO.</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6C20BFD6-6BE3-4FE0-AC33-B4650A4B4EF7}"/>
              </a:ext>
            </a:extLst>
          </p:cNvPr>
          <p:cNvPicPr>
            <a:picLocks noChangeAspect="1"/>
          </p:cNvPicPr>
          <p:nvPr/>
        </p:nvPicPr>
        <p:blipFill>
          <a:blip r:embed="rId3"/>
          <a:stretch>
            <a:fillRect/>
          </a:stretch>
        </p:blipFill>
        <p:spPr>
          <a:xfrm>
            <a:off x="7914074" y="1188585"/>
            <a:ext cx="3233573" cy="4311431"/>
          </a:xfrm>
          <a:prstGeom prst="rect">
            <a:avLst/>
          </a:prstGeom>
        </p:spPr>
      </p:pic>
      <p:sp>
        <p:nvSpPr>
          <p:cNvPr id="5" name="TextBox 4">
            <a:extLst>
              <a:ext uri="{FF2B5EF4-FFF2-40B4-BE49-F238E27FC236}">
                <a16:creationId xmlns:a16="http://schemas.microsoft.com/office/drawing/2014/main" id="{702E44BD-AE2B-4533-91CB-C70FB21D042A}"/>
              </a:ext>
            </a:extLst>
          </p:cNvPr>
          <p:cNvSpPr txBox="1"/>
          <p:nvPr/>
        </p:nvSpPr>
        <p:spPr>
          <a:xfrm>
            <a:off x="568819" y="401692"/>
            <a:ext cx="8841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Moving Equipment and Moving Masses and the risk of being Struck/Crushed</a:t>
            </a:r>
          </a:p>
        </p:txBody>
      </p:sp>
    </p:spTree>
    <p:extLst>
      <p:ext uri="{BB962C8B-B14F-4D97-AF65-F5344CB8AC3E}">
        <p14:creationId xmlns:p14="http://schemas.microsoft.com/office/powerpoint/2010/main" val="796874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499D38-F9B8-4828-BB74-31697A0A8794}"/>
              </a:ext>
            </a:extLst>
          </p:cNvPr>
          <p:cNvSpPr txBox="1"/>
          <p:nvPr/>
        </p:nvSpPr>
        <p:spPr>
          <a:xfrm>
            <a:off x="568819" y="929237"/>
            <a:ext cx="6391815"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 the Car Top being: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Crushed between the car top and landing door header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Crushed due to restricted head room in the hoistway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Arial" panose="020B0604020202020204" pitchFamily="34" charset="0"/>
                <a:cs typeface="Arial" panose="020B0604020202020204" pitchFamily="34" charset="0"/>
              </a:rPr>
              <a:t>Struck by fixed objects in the hoistway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Arial" panose="020B0604020202020204" pitchFamily="34" charset="0"/>
                <a:cs typeface="Arial" panose="020B0604020202020204" pitchFamily="34" charset="0"/>
              </a:rPr>
              <a:t>Struck by the counterweight at the ½ way point in the hoistway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Trapped between the car and the hoistway wall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DD00E4CA-5E1D-4FB9-BD6C-E4DA70E74302}"/>
              </a:ext>
            </a:extLst>
          </p:cNvPr>
          <p:cNvPicPr>
            <a:picLocks noChangeAspect="1"/>
          </p:cNvPicPr>
          <p:nvPr/>
        </p:nvPicPr>
        <p:blipFill>
          <a:blip r:embed="rId3"/>
          <a:stretch>
            <a:fillRect/>
          </a:stretch>
        </p:blipFill>
        <p:spPr>
          <a:xfrm>
            <a:off x="7067550" y="1055056"/>
            <a:ext cx="3703492" cy="3087543"/>
          </a:xfrm>
          <a:prstGeom prst="rect">
            <a:avLst/>
          </a:prstGeom>
        </p:spPr>
      </p:pic>
      <p:sp>
        <p:nvSpPr>
          <p:cNvPr id="6" name="TextBox 5">
            <a:extLst>
              <a:ext uri="{FF2B5EF4-FFF2-40B4-BE49-F238E27FC236}">
                <a16:creationId xmlns:a16="http://schemas.microsoft.com/office/drawing/2014/main" id="{2F3D1100-0849-46FC-881A-671C1E85C360}"/>
              </a:ext>
            </a:extLst>
          </p:cNvPr>
          <p:cNvSpPr txBox="1"/>
          <p:nvPr/>
        </p:nvSpPr>
        <p:spPr>
          <a:xfrm>
            <a:off x="568819" y="401692"/>
            <a:ext cx="8841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Moving Equipment and Moving Masses and the risk of being Struck/Crushed</a:t>
            </a:r>
          </a:p>
        </p:txBody>
      </p:sp>
      <p:sp>
        <p:nvSpPr>
          <p:cNvPr id="7" name="TextBox 6">
            <a:extLst>
              <a:ext uri="{FF2B5EF4-FFF2-40B4-BE49-F238E27FC236}">
                <a16:creationId xmlns:a16="http://schemas.microsoft.com/office/drawing/2014/main" id="{A96E2C0F-8825-4388-906C-E7470EA70C96}"/>
              </a:ext>
            </a:extLst>
          </p:cNvPr>
          <p:cNvSpPr txBox="1"/>
          <p:nvPr/>
        </p:nvSpPr>
        <p:spPr>
          <a:xfrm>
            <a:off x="568820" y="3329656"/>
            <a:ext cx="679400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Control Measures: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Verify the safety circuit prior to accessing the car top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Arial" panose="020B0604020202020204" pitchFamily="34" charset="0"/>
                <a:cs typeface="Arial" panose="020B0604020202020204" pitchFamily="34" charset="0"/>
              </a:rPr>
              <a:t>Check for restricted head rooms prior to accessing the car top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Arial" panose="020B0604020202020204" pitchFamily="34" charset="0"/>
                <a:cs typeface="Arial" panose="020B0604020202020204" pitchFamily="34" charset="0"/>
              </a:rPr>
              <a:t>Keep within the “safe zone” of the car top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Arial" panose="020B0604020202020204" pitchFamily="34" charset="0"/>
                <a:cs typeface="Arial" panose="020B0604020202020204" pitchFamily="34" charset="0"/>
              </a:rPr>
              <a:t>Keep away from the car top edges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Arial" panose="020B0604020202020204" pitchFamily="34" charset="0"/>
                <a:cs typeface="Arial" panose="020B0604020202020204" pitchFamily="34" charset="0"/>
              </a:rPr>
              <a:t>Use fall restraint equipment to prevent falls from the car top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9638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499D38-F9B8-4828-BB74-31697A0A8794}"/>
              </a:ext>
            </a:extLst>
          </p:cNvPr>
          <p:cNvSpPr txBox="1"/>
          <p:nvPr/>
        </p:nvSpPr>
        <p:spPr>
          <a:xfrm>
            <a:off x="568819" y="1299754"/>
            <a:ext cx="6234244"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Working from the lift landing being: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Crushed between the car top and landing door header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Control Measures: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Verify the safety circuit prior to accessing the car top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required isolate the electrical supply to the lift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Arial" panose="020B0604020202020204" pitchFamily="34" charset="0"/>
                <a:cs typeface="Arial" panose="020B0604020202020204" pitchFamily="34" charset="0"/>
              </a:rPr>
              <a:t>Verify the holding brake is functional</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9FAF4E26-2ACE-4B7E-A1D1-5DA668BBA64E}"/>
              </a:ext>
            </a:extLst>
          </p:cNvPr>
          <p:cNvPicPr>
            <a:picLocks noChangeAspect="1"/>
          </p:cNvPicPr>
          <p:nvPr/>
        </p:nvPicPr>
        <p:blipFill>
          <a:blip r:embed="rId3"/>
          <a:stretch>
            <a:fillRect/>
          </a:stretch>
        </p:blipFill>
        <p:spPr>
          <a:xfrm>
            <a:off x="7387088" y="921829"/>
            <a:ext cx="3768591" cy="5014341"/>
          </a:xfrm>
          <a:prstGeom prst="rect">
            <a:avLst/>
          </a:prstGeom>
        </p:spPr>
      </p:pic>
      <p:sp>
        <p:nvSpPr>
          <p:cNvPr id="5" name="TextBox 4">
            <a:extLst>
              <a:ext uri="{FF2B5EF4-FFF2-40B4-BE49-F238E27FC236}">
                <a16:creationId xmlns:a16="http://schemas.microsoft.com/office/drawing/2014/main" id="{701CC8DA-62C8-47BE-B039-9E55EA8A6FB1}"/>
              </a:ext>
            </a:extLst>
          </p:cNvPr>
          <p:cNvSpPr txBox="1"/>
          <p:nvPr/>
        </p:nvSpPr>
        <p:spPr>
          <a:xfrm>
            <a:off x="568819" y="401692"/>
            <a:ext cx="8841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Moving Equipment and Moving Masses and the risk of being Struck/Crushed</a:t>
            </a:r>
          </a:p>
        </p:txBody>
      </p:sp>
    </p:spTree>
    <p:extLst>
      <p:ext uri="{BB962C8B-B14F-4D97-AF65-F5344CB8AC3E}">
        <p14:creationId xmlns:p14="http://schemas.microsoft.com/office/powerpoint/2010/main" val="2544230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499D38-F9B8-4828-BB74-31697A0A8794}"/>
              </a:ext>
            </a:extLst>
          </p:cNvPr>
          <p:cNvSpPr txBox="1"/>
          <p:nvPr/>
        </p:nvSpPr>
        <p:spPr>
          <a:xfrm>
            <a:off x="568819" y="1533413"/>
            <a:ext cx="6925216"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Working in the pit and being: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Struck or crushed by the car descending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Arial" panose="020B0604020202020204" pitchFamily="34" charset="0"/>
                <a:cs typeface="Arial" panose="020B0604020202020204" pitchFamily="34" charset="0"/>
              </a:rPr>
              <a:t>Struck or crushed by the counterweight</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Control Measures: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Verify the safety circuit prior to accessing the lift pit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Ensure there is adequate guarding of the counterweight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Arial" panose="020B0604020202020204" pitchFamily="34" charset="0"/>
                <a:cs typeface="Arial" panose="020B0604020202020204" pitchFamily="34" charset="0"/>
              </a:rPr>
              <a:t>Ensure that division screens are in place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Isolate and LOTO all lifts if the abo</a:t>
            </a:r>
            <a:r>
              <a:rPr lang="en-GB" dirty="0" err="1">
                <a:solidFill>
                  <a:prstClr val="black"/>
                </a:solidFill>
                <a:latin typeface="Arial" panose="020B0604020202020204" pitchFamily="34" charset="0"/>
                <a:cs typeface="Arial" panose="020B0604020202020204" pitchFamily="34" charset="0"/>
              </a:rPr>
              <a:t>ve</a:t>
            </a:r>
            <a:r>
              <a:rPr lang="en-GB" dirty="0">
                <a:solidFill>
                  <a:prstClr val="black"/>
                </a:solidFill>
                <a:latin typeface="Arial" panose="020B0604020202020204" pitchFamily="34" charset="0"/>
                <a:cs typeface="Arial" panose="020B0604020202020204" pitchFamily="34" charset="0"/>
              </a:rPr>
              <a:t> is not in place</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95E99F2D-5D68-40A0-AD40-3782FF1B7FC4}"/>
              </a:ext>
            </a:extLst>
          </p:cNvPr>
          <p:cNvPicPr>
            <a:picLocks noChangeAspect="1"/>
          </p:cNvPicPr>
          <p:nvPr/>
        </p:nvPicPr>
        <p:blipFill>
          <a:blip r:embed="rId3"/>
          <a:stretch>
            <a:fillRect/>
          </a:stretch>
        </p:blipFill>
        <p:spPr>
          <a:xfrm>
            <a:off x="7534107" y="962339"/>
            <a:ext cx="3401863" cy="2450804"/>
          </a:xfrm>
          <a:prstGeom prst="rect">
            <a:avLst/>
          </a:prstGeom>
        </p:spPr>
      </p:pic>
      <p:sp>
        <p:nvSpPr>
          <p:cNvPr id="6" name="TextBox 5">
            <a:extLst>
              <a:ext uri="{FF2B5EF4-FFF2-40B4-BE49-F238E27FC236}">
                <a16:creationId xmlns:a16="http://schemas.microsoft.com/office/drawing/2014/main" id="{9EB456F1-804F-4270-ACDC-6DA4B97D39AD}"/>
              </a:ext>
            </a:extLst>
          </p:cNvPr>
          <p:cNvSpPr txBox="1"/>
          <p:nvPr/>
        </p:nvSpPr>
        <p:spPr>
          <a:xfrm>
            <a:off x="3048000" y="3244334"/>
            <a:ext cx="6096000" cy="369332"/>
          </a:xfrm>
          <a:prstGeom prst="rect">
            <a:avLst/>
          </a:prstGeom>
          <a:noFill/>
        </p:spPr>
        <p:txBody>
          <a:bodyPr wrap="square">
            <a:spAutoFit/>
          </a:bodyPr>
          <a:lstStyle/>
          <a:p>
            <a:r>
              <a:rPr lang="en-GB" dirty="0"/>
              <a:t> </a:t>
            </a:r>
          </a:p>
        </p:txBody>
      </p:sp>
      <p:pic>
        <p:nvPicPr>
          <p:cNvPr id="10" name="Picture 9">
            <a:extLst>
              <a:ext uri="{FF2B5EF4-FFF2-40B4-BE49-F238E27FC236}">
                <a16:creationId xmlns:a16="http://schemas.microsoft.com/office/drawing/2014/main" id="{D6B96193-6516-4D95-9229-AACF3F022982}"/>
              </a:ext>
            </a:extLst>
          </p:cNvPr>
          <p:cNvPicPr>
            <a:picLocks noChangeAspect="1"/>
          </p:cNvPicPr>
          <p:nvPr/>
        </p:nvPicPr>
        <p:blipFill>
          <a:blip r:embed="rId4"/>
          <a:stretch>
            <a:fillRect/>
          </a:stretch>
        </p:blipFill>
        <p:spPr>
          <a:xfrm>
            <a:off x="7534107" y="3604459"/>
            <a:ext cx="3421082" cy="2135676"/>
          </a:xfrm>
          <a:prstGeom prst="rect">
            <a:avLst/>
          </a:prstGeom>
        </p:spPr>
      </p:pic>
      <p:sp>
        <p:nvSpPr>
          <p:cNvPr id="7" name="TextBox 6">
            <a:extLst>
              <a:ext uri="{FF2B5EF4-FFF2-40B4-BE49-F238E27FC236}">
                <a16:creationId xmlns:a16="http://schemas.microsoft.com/office/drawing/2014/main" id="{62A9E4E8-3ECF-4187-AB34-E0553EB4AB95}"/>
              </a:ext>
            </a:extLst>
          </p:cNvPr>
          <p:cNvSpPr txBox="1"/>
          <p:nvPr/>
        </p:nvSpPr>
        <p:spPr>
          <a:xfrm>
            <a:off x="568819" y="401692"/>
            <a:ext cx="8841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Moving Equipment and Moving Masses and the risk of being Struck/Crushed</a:t>
            </a:r>
          </a:p>
        </p:txBody>
      </p:sp>
    </p:spTree>
    <p:extLst>
      <p:ext uri="{BB962C8B-B14F-4D97-AF65-F5344CB8AC3E}">
        <p14:creationId xmlns:p14="http://schemas.microsoft.com/office/powerpoint/2010/main" val="2541712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04F5DB-F6FE-40D2-BC20-7896D4CA2AB0}"/>
              </a:ext>
            </a:extLst>
          </p:cNvPr>
          <p:cNvPicPr>
            <a:picLocks noChangeAspect="1"/>
          </p:cNvPicPr>
          <p:nvPr/>
        </p:nvPicPr>
        <p:blipFill>
          <a:blip r:embed="rId3"/>
          <a:stretch>
            <a:fillRect/>
          </a:stretch>
        </p:blipFill>
        <p:spPr>
          <a:xfrm>
            <a:off x="5438775" y="1457325"/>
            <a:ext cx="5429250" cy="3619500"/>
          </a:xfrm>
          <a:prstGeom prst="rect">
            <a:avLst/>
          </a:prstGeom>
        </p:spPr>
      </p:pic>
      <p:sp>
        <p:nvSpPr>
          <p:cNvPr id="4" name="TextBox 3">
            <a:extLst>
              <a:ext uri="{FF2B5EF4-FFF2-40B4-BE49-F238E27FC236}">
                <a16:creationId xmlns:a16="http://schemas.microsoft.com/office/drawing/2014/main" id="{3A674585-19DE-4041-9052-BF9204803EC2}"/>
              </a:ext>
            </a:extLst>
          </p:cNvPr>
          <p:cNvSpPr txBox="1"/>
          <p:nvPr/>
        </p:nvSpPr>
        <p:spPr>
          <a:xfrm>
            <a:off x="568819" y="1378131"/>
            <a:ext cx="4610640" cy="3970318"/>
          </a:xfrm>
          <a:prstGeom prst="rect">
            <a:avLst/>
          </a:prstGeom>
          <a:noFill/>
        </p:spPr>
        <p:txBody>
          <a:bodyPr wrap="square" rtlCol="0">
            <a:spAutoFit/>
          </a:bodyPr>
          <a:lstStyle/>
          <a:p>
            <a:pPr>
              <a:defRPr/>
            </a:pPr>
            <a:r>
              <a:rPr lang="en-GB" dirty="0">
                <a:latin typeface="Arial" panose="020B0604020202020204" pitchFamily="34" charset="0"/>
                <a:cs typeface="Arial" panose="020B0604020202020204" pitchFamily="34" charset="0"/>
              </a:rPr>
              <a:t>Working within the step band truss/pit of an escalators/moving walks and being:</a:t>
            </a:r>
          </a:p>
          <a:p>
            <a:pPr>
              <a:defRP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dirty="0">
                <a:latin typeface="Arial" panose="020B0604020202020204" pitchFamily="34" charset="0"/>
                <a:cs typeface="Arial" panose="020B0604020202020204" pitchFamily="34" charset="0"/>
              </a:rPr>
              <a:t>Dragged into the step band mechanism.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Control Measures: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Isolate the power supply before working in the pit.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Arial" panose="020B0604020202020204" pitchFamily="34" charset="0"/>
                <a:cs typeface="Arial" panose="020B0604020202020204" pitchFamily="34" charset="0"/>
              </a:rPr>
              <a:t>Isolate the power supply and secure the step band before removing steps and accessing the truss.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Lubricate the step chain from outside the pit using a lubrication device.</a:t>
            </a:r>
          </a:p>
        </p:txBody>
      </p:sp>
      <p:sp>
        <p:nvSpPr>
          <p:cNvPr id="6" name="TextBox 5">
            <a:extLst>
              <a:ext uri="{FF2B5EF4-FFF2-40B4-BE49-F238E27FC236}">
                <a16:creationId xmlns:a16="http://schemas.microsoft.com/office/drawing/2014/main" id="{DEF3D056-1A05-4DC9-BB2C-75BDA4F7F45B}"/>
              </a:ext>
            </a:extLst>
          </p:cNvPr>
          <p:cNvSpPr txBox="1"/>
          <p:nvPr/>
        </p:nvSpPr>
        <p:spPr>
          <a:xfrm>
            <a:off x="568819" y="401692"/>
            <a:ext cx="8841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Moving Equipment and Moving Masses and the risk of being Struck/Crushed</a:t>
            </a:r>
          </a:p>
        </p:txBody>
      </p:sp>
    </p:spTree>
    <p:extLst>
      <p:ext uri="{BB962C8B-B14F-4D97-AF65-F5344CB8AC3E}">
        <p14:creationId xmlns:p14="http://schemas.microsoft.com/office/powerpoint/2010/main" val="28057202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EC0F26A32FBA42B64D6CCED6ABBB08" ma:contentTypeVersion="12" ma:contentTypeDescription="Create a new document." ma:contentTypeScope="" ma:versionID="bf7eb6ac3131fc014fedb59ba29091e9">
  <xsd:schema xmlns:xsd="http://www.w3.org/2001/XMLSchema" xmlns:xs="http://www.w3.org/2001/XMLSchema" xmlns:p="http://schemas.microsoft.com/office/2006/metadata/properties" xmlns:ns2="c703fa30-de3f-46e7-b6d8-7e49a30ef27f" xmlns:ns3="985146f1-3e0d-4833-8c6c-030f795c7d91" targetNamespace="http://schemas.microsoft.com/office/2006/metadata/properties" ma:root="true" ma:fieldsID="f215b09d358ad3dd779d0cb697857a32" ns2:_="" ns3:_="">
    <xsd:import namespace="c703fa30-de3f-46e7-b6d8-7e49a30ef27f"/>
    <xsd:import namespace="985146f1-3e0d-4833-8c6c-030f795c7d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03fa30-de3f-46e7-b6d8-7e49a30ef2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146f1-3e0d-4833-8c6c-030f795c7d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FF3FA5-6440-4417-8EEA-C421FCCFE1B5}"/>
</file>

<file path=customXml/itemProps2.xml><?xml version="1.0" encoding="utf-8"?>
<ds:datastoreItem xmlns:ds="http://schemas.openxmlformats.org/officeDocument/2006/customXml" ds:itemID="{F14DD99D-4B15-4613-928C-80D1F1C20530}"/>
</file>

<file path=customXml/itemProps3.xml><?xml version="1.0" encoding="utf-8"?>
<ds:datastoreItem xmlns:ds="http://schemas.openxmlformats.org/officeDocument/2006/customXml" ds:itemID="{1CD566DE-33A9-41BD-B8BD-982FF3E72C87}"/>
</file>

<file path=docProps/app.xml><?xml version="1.0" encoding="utf-8"?>
<Properties xmlns="http://schemas.openxmlformats.org/officeDocument/2006/extended-properties" xmlns:vt="http://schemas.openxmlformats.org/officeDocument/2006/docPropsVTypes">
  <TotalTime>875</TotalTime>
  <Words>909</Words>
  <Application>Microsoft Office PowerPoint</Application>
  <PresentationFormat>Widescreen</PresentationFormat>
  <Paragraphs>88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1_Office Theme</vt:lpstr>
      <vt:lpstr>Safety Charter Presentation Moving Equipment/Masses</vt:lpstr>
      <vt:lpstr>Aim of this presentation:  To provide delegates with information and advice to avoid the potential injuries associated with contact with moving equipment and moving masses that has resulted in fatal accidents within the lift and escalator industry.  Disclaimer:  This presentation does not constitute formal training in the complete legal requirements for machinery guarding or the establishment of safe systems of work when working in close proximity to moving equipment or moving masses. It is not intended to address all the legal requirements or associated Approved Codes of Practice, but has been produced to focus attention on the significant risks associated with working in these environments and the significant dangers of moving equipment and moving masses within the lift and escalator industry.  </vt:lpstr>
      <vt:lpstr>Accidents:  From 1991 to 2011 the UK Lift &amp; Escalator industry experienced 15 fatal accidents.  Since the original introduction of the Safety Charter in 2011 the UK Lift &amp; Escalator industry has now experienced another 12 fatal accidents all attributable to the following hazards:  - Working at height  - Contact with moving equipment/masses  - Exposure to electrical energy        Contact with moving equipment/masses accounted for 67% of the fatal accidents.       </vt:lpstr>
      <vt:lpstr>PowerPoint Presentation</vt:lpstr>
      <vt:lpstr>PowerPoint Presentation</vt:lpstr>
      <vt:lpstr>PowerPoint Presentation</vt:lpstr>
      <vt:lpstr>PowerPoint Presentation</vt:lpstr>
      <vt:lpstr>PowerPoint Presentation</vt:lpstr>
      <vt:lpstr>PowerPoint Presentation</vt:lpstr>
      <vt:lpstr>Review of the aim of this presentation:  To provide delegates with information and advice to avoid the potential injuries associated with contact with moving equipment and moving masses that has resulted in fatal accidents within the lift and escalator industry.  Please take this information seriously and apply the  required control measures to protect you  so you can go home safely every day to your loved ones.  Thank you!  Further information on working safely within the industry can be found in the Lift &amp; Escalator Site Safety Handbook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Ives</dc:creator>
  <cp:lastModifiedBy>Stephen Ives</cp:lastModifiedBy>
  <cp:revision>39</cp:revision>
  <cp:lastPrinted>2021-06-14T12:11:28Z</cp:lastPrinted>
  <dcterms:created xsi:type="dcterms:W3CDTF">2021-04-28T14:07:08Z</dcterms:created>
  <dcterms:modified xsi:type="dcterms:W3CDTF">2021-10-05T19:57:35Z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0x010100EFEC0F26A32FBA42B64D6CCED6ABBB08</vt:lpwstr>
  </property>
</Properties>
</file>