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4"/>
  </p:notesMasterIdLst>
  <p:sldIdLst>
    <p:sldId id="692" r:id="rId2"/>
    <p:sldId id="693" r:id="rId3"/>
    <p:sldId id="694" r:id="rId4"/>
    <p:sldId id="710" r:id="rId5"/>
    <p:sldId id="711" r:id="rId6"/>
    <p:sldId id="712" r:id="rId7"/>
    <p:sldId id="713" r:id="rId8"/>
    <p:sldId id="714" r:id="rId9"/>
    <p:sldId id="715" r:id="rId10"/>
    <p:sldId id="716" r:id="rId11"/>
    <p:sldId id="717" r:id="rId12"/>
    <p:sldId id="700"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C8C-4EDD-A8BD-9689D327159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C8C-4EDD-A8BD-9689D327159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C8C-4EDD-A8BD-9689D327159D}"/>
              </c:ext>
            </c:extLst>
          </c:dPt>
          <c:cat>
            <c:strRef>
              <c:f>Sheet1!$A$1:$A$3</c:f>
              <c:strCache>
                <c:ptCount val="3"/>
                <c:pt idx="0">
                  <c:v>WAH</c:v>
                </c:pt>
                <c:pt idx="1">
                  <c:v>Moving Equipment </c:v>
                </c:pt>
                <c:pt idx="2">
                  <c:v>Electrical Energy</c:v>
                </c:pt>
              </c:strCache>
            </c:strRef>
          </c:cat>
          <c:val>
            <c:numRef>
              <c:f>Sheet1!$B$1:$B$3</c:f>
              <c:numCache>
                <c:formatCode>General</c:formatCode>
                <c:ptCount val="3"/>
                <c:pt idx="0">
                  <c:v>3</c:v>
                </c:pt>
                <c:pt idx="1">
                  <c:v>8</c:v>
                </c:pt>
                <c:pt idx="2">
                  <c:v>1</c:v>
                </c:pt>
              </c:numCache>
            </c:numRef>
          </c:val>
          <c:extLst>
            <c:ext xmlns:c16="http://schemas.microsoft.com/office/drawing/2014/chart" uri="{C3380CC4-5D6E-409C-BE32-E72D297353CC}">
              <c16:uniqueId val="{00000006-0C8C-4EDD-A8BD-9689D327159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588" y="0"/>
            <a:ext cx="3169920" cy="481727"/>
          </a:xfrm>
          <a:prstGeom prst="rect">
            <a:avLst/>
          </a:prstGeom>
        </p:spPr>
        <p:txBody>
          <a:bodyPr vert="horz" lIns="91440" tIns="45720" rIns="91440" bIns="45720" rtlCol="0"/>
          <a:lstStyle>
            <a:lvl1pPr algn="r">
              <a:defRPr sz="1200"/>
            </a:lvl1pPr>
          </a:lstStyle>
          <a:p>
            <a:fld id="{0F3A2F7D-C378-41F3-B60D-E476B8DD70A2}" type="datetimeFigureOut">
              <a:rPr lang="en-GB" smtClean="0"/>
              <a:t>11/10/2021</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vl1pPr>
          </a:lstStyle>
          <a:p>
            <a:fld id="{46224548-DC5D-4101-A058-43BB3B0CAB4C}" type="slidenum">
              <a:rPr lang="en-GB" smtClean="0"/>
              <a:t>‹#›</a:t>
            </a:fld>
            <a:endParaRPr lang="en-GB"/>
          </a:p>
        </p:txBody>
      </p:sp>
    </p:spTree>
    <p:extLst>
      <p:ext uri="{BB962C8B-B14F-4D97-AF65-F5344CB8AC3E}">
        <p14:creationId xmlns:p14="http://schemas.microsoft.com/office/powerpoint/2010/main" val="61433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29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69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757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14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75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8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91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97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12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1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45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956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3BB1-D67E-4C23-B03F-5663827FB3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5C8D38-7889-433D-A181-DAFAA7F95F05}"/>
              </a:ext>
            </a:extLst>
          </p:cNvPr>
          <p:cNvSpPr>
            <a:spLocks noGrp="1"/>
          </p:cNvSpPr>
          <p:nvPr>
            <p:ph type="subTitle" idx="1"/>
          </p:nvPr>
        </p:nvSpPr>
        <p:spPr>
          <a:xfrm>
            <a:off x="1194227" y="3557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Rectangle 7">
            <a:extLst>
              <a:ext uri="{FF2B5EF4-FFF2-40B4-BE49-F238E27FC236}">
                <a16:creationId xmlns:a16="http://schemas.microsoft.com/office/drawing/2014/main" id="{7D9108F4-BCFB-491B-9875-92CCC3F774A7}"/>
              </a:ext>
            </a:extLst>
          </p:cNvPr>
          <p:cNvSpPr/>
          <p:nvPr userDrawn="1"/>
        </p:nvSpPr>
        <p:spPr>
          <a:xfrm rot="5400000">
            <a:off x="9010690" y="2686013"/>
            <a:ext cx="5391070" cy="457201"/>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4B0509B-6407-4B59-BD47-C1222D0646EB}"/>
              </a:ext>
            </a:extLst>
          </p:cNvPr>
          <p:cNvSpPr/>
          <p:nvPr userDrawn="1"/>
        </p:nvSpPr>
        <p:spPr>
          <a:xfrm>
            <a:off x="11645583" y="219079"/>
            <a:ext cx="105563" cy="53579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35FA9D34-73DF-4B29-89D6-01607FD25FEE}"/>
              </a:ext>
            </a:extLst>
          </p:cNvPr>
          <p:cNvSpPr/>
          <p:nvPr userDrawn="1"/>
        </p:nvSpPr>
        <p:spPr>
          <a:xfrm>
            <a:off x="11221217" y="5357650"/>
            <a:ext cx="954292" cy="557352"/>
          </a:xfrm>
          <a:prstGeom prst="triangle">
            <a:avLst>
              <a:gd name="adj" fmla="val 5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E25C77B7-5BBF-4563-AB74-1BBFAFC013A1}"/>
              </a:ext>
            </a:extLst>
          </p:cNvPr>
          <p:cNvSpPr/>
          <p:nvPr userDrawn="1"/>
        </p:nvSpPr>
        <p:spPr>
          <a:xfrm>
            <a:off x="388189" y="5915002"/>
            <a:ext cx="11570130" cy="736600"/>
          </a:xfrm>
          <a:prstGeom prst="triangle">
            <a:avLst>
              <a:gd name="adj" fmla="val 0"/>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9B3988C2-B81B-4B2D-9095-B37C077AEFBD}"/>
              </a:ext>
            </a:extLst>
          </p:cNvPr>
          <p:cNvSpPr/>
          <p:nvPr userDrawn="1"/>
        </p:nvSpPr>
        <p:spPr>
          <a:xfrm>
            <a:off x="388189" y="6327750"/>
            <a:ext cx="10189903" cy="251486"/>
          </a:xfrm>
          <a:prstGeom prst="triangle">
            <a:avLst>
              <a:gd name="adj"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FABE93F-26E0-470C-A6BE-D163AEB69E38}"/>
              </a:ext>
            </a:extLst>
          </p:cNvPr>
          <p:cNvPicPr>
            <a:picLocks noChangeAspect="1"/>
          </p:cNvPicPr>
          <p:nvPr userDrawn="1"/>
        </p:nvPicPr>
        <p:blipFill>
          <a:blip r:embed="rId2"/>
          <a:stretch>
            <a:fillRect/>
          </a:stretch>
        </p:blipFill>
        <p:spPr>
          <a:xfrm>
            <a:off x="11275566" y="5619298"/>
            <a:ext cx="861512" cy="865830"/>
          </a:xfrm>
          <a:prstGeom prst="rect">
            <a:avLst/>
          </a:prstGeom>
        </p:spPr>
      </p:pic>
      <p:sp>
        <p:nvSpPr>
          <p:cNvPr id="13" name="TextBox 12">
            <a:extLst>
              <a:ext uri="{FF2B5EF4-FFF2-40B4-BE49-F238E27FC236}">
                <a16:creationId xmlns:a16="http://schemas.microsoft.com/office/drawing/2014/main" id="{AB2EDDCB-E26B-43FE-9535-0761CCF697A1}"/>
              </a:ext>
            </a:extLst>
          </p:cNvPr>
          <p:cNvSpPr txBox="1"/>
          <p:nvPr userDrawn="1"/>
        </p:nvSpPr>
        <p:spPr>
          <a:xfrm>
            <a:off x="388189" y="6087945"/>
            <a:ext cx="2700068"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Safety Charter: Working at Height</a:t>
            </a:r>
          </a:p>
        </p:txBody>
      </p:sp>
    </p:spTree>
    <p:extLst>
      <p:ext uri="{BB962C8B-B14F-4D97-AF65-F5344CB8AC3E}">
        <p14:creationId xmlns:p14="http://schemas.microsoft.com/office/powerpoint/2010/main" val="101784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FFAA-B6ED-4AB4-84FE-4BABBD71D2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D1D5AF-A875-42EB-84BB-DA5C455A0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F195BE-2D85-48B7-8FC3-065DEF28D755}"/>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5" name="Footer Placeholder 4">
            <a:extLst>
              <a:ext uri="{FF2B5EF4-FFF2-40B4-BE49-F238E27FC236}">
                <a16:creationId xmlns:a16="http://schemas.microsoft.com/office/drawing/2014/main" id="{FF7091B8-B7F6-4E80-9DB2-C0088DD483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BB7B8-0D71-4595-A3FA-D5FFFE13C24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01537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6AB19-06EF-4303-AF10-CDDB828712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B15744-C1E4-4365-B9B6-ECD408873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452DB0-2525-4F92-B89A-5F7C65C3C89B}"/>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5" name="Footer Placeholder 4">
            <a:extLst>
              <a:ext uri="{FF2B5EF4-FFF2-40B4-BE49-F238E27FC236}">
                <a16:creationId xmlns:a16="http://schemas.microsoft.com/office/drawing/2014/main" id="{84E8AF7A-8CF7-48E0-8283-0F9A8F331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69CB88-EF7F-4CBE-A5E5-9EC572BA218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65653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78D3-A485-44A0-A165-1377B10644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DF7832-30F8-4F62-B401-1801E7B123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769AA-9E57-458A-8699-46D8BCA8795F}"/>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5" name="Footer Placeholder 4">
            <a:extLst>
              <a:ext uri="{FF2B5EF4-FFF2-40B4-BE49-F238E27FC236}">
                <a16:creationId xmlns:a16="http://schemas.microsoft.com/office/drawing/2014/main" id="{DA9C2629-4DB7-4749-83CD-5A9CA39D7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253AB-10F6-4AC4-84A5-F96A34513E4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79422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E9E1-FAA5-4826-8512-88B6E575B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E06B6A-D8DA-44AA-B13A-49EAC843A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D728E4-B3CC-42D4-9932-F5A00C3BFF62}"/>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5" name="Footer Placeholder 4">
            <a:extLst>
              <a:ext uri="{FF2B5EF4-FFF2-40B4-BE49-F238E27FC236}">
                <a16:creationId xmlns:a16="http://schemas.microsoft.com/office/drawing/2014/main" id="{D797D743-F9C8-42A3-B01C-9FB496D3D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416236-31A6-4859-929D-5FBED151C85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88035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7509-C396-4833-9757-A101CBE8E3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77036E-EC02-4BF8-A547-4C8BD3BD5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CCE7E8-E7B4-4342-A896-3DBF10FF5F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C04CB6-CEAF-4220-BAFD-DB8B5AA9208F}"/>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6" name="Footer Placeholder 5">
            <a:extLst>
              <a:ext uri="{FF2B5EF4-FFF2-40B4-BE49-F238E27FC236}">
                <a16:creationId xmlns:a16="http://schemas.microsoft.com/office/drawing/2014/main" id="{198E4120-EBCC-4461-B061-1EC3E5CF01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A79D2-E2CE-4CD3-8F2A-C607B58CFB3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11104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99D3-98CD-4A9F-B2BC-F1561E0931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AAACBD-DB40-4BBA-9A7F-3A97B9813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17617-F4EA-411B-B5DA-CFD3CBCA2D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94C520-CA15-41A3-A708-8DC92F6AB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24409-8C2E-4513-AA57-9EEB863F94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7BF2EB-DC6E-4AE1-BCFA-DB70EA92FFF6}"/>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8" name="Footer Placeholder 7">
            <a:extLst>
              <a:ext uri="{FF2B5EF4-FFF2-40B4-BE49-F238E27FC236}">
                <a16:creationId xmlns:a16="http://schemas.microsoft.com/office/drawing/2014/main" id="{7145AE32-7B26-4A7E-BF0E-8A3767E0DD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0AFE71-B1A6-44A1-8BAE-04D8FDFFCD56}"/>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211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E853-FB65-47F3-BF87-E834DCCE15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BD71A3-798F-4280-9218-74C5ECCD5E9A}"/>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4" name="Footer Placeholder 3">
            <a:extLst>
              <a:ext uri="{FF2B5EF4-FFF2-40B4-BE49-F238E27FC236}">
                <a16:creationId xmlns:a16="http://schemas.microsoft.com/office/drawing/2014/main" id="{A4521319-383F-4A06-A86E-5BA17822F5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A691C9-47B1-4AB5-98B7-E8D165E8A551}"/>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44918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AB7853-8D35-4F8A-966D-01B29AFF6ED1}"/>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3" name="Footer Placeholder 2">
            <a:extLst>
              <a:ext uri="{FF2B5EF4-FFF2-40B4-BE49-F238E27FC236}">
                <a16:creationId xmlns:a16="http://schemas.microsoft.com/office/drawing/2014/main" id="{F2D36C55-15BE-4743-A4BD-50B0576D28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2F2529-3BD6-40E4-844B-2AA285EAC6F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23275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AF48-90D9-401E-9923-3AA85D7F2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C22DBD-E8DF-491A-8F50-DB9892EEE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03E5B-FE42-4516-82B4-FA5666A48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F6A0D-7B4A-4358-821A-BAE7DDBD71F5}"/>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6" name="Footer Placeholder 5">
            <a:extLst>
              <a:ext uri="{FF2B5EF4-FFF2-40B4-BE49-F238E27FC236}">
                <a16:creationId xmlns:a16="http://schemas.microsoft.com/office/drawing/2014/main" id="{01BBACA0-A99F-4099-BECD-53967E634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91678-EFC1-4CA9-949C-9B8613CECA09}"/>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6664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8674-F9BD-4C55-8C9D-743C62AF3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C5D421-8298-4FB6-B4CD-1B48750C9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3C3E99-8CA1-4C58-92B7-2480D235F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341B6-0EA9-4BB3-AFA8-809036EF75D2}"/>
              </a:ext>
            </a:extLst>
          </p:cNvPr>
          <p:cNvSpPr>
            <a:spLocks noGrp="1"/>
          </p:cNvSpPr>
          <p:nvPr>
            <p:ph type="dt" sz="half" idx="10"/>
          </p:nvPr>
        </p:nvSpPr>
        <p:spPr/>
        <p:txBody>
          <a:bodyPr/>
          <a:lstStyle/>
          <a:p>
            <a:fld id="{0E2A2795-F506-43F1-B8EE-552B045E8DC9}" type="datetimeFigureOut">
              <a:rPr lang="en-GB" smtClean="0"/>
              <a:t>11/10/2021</a:t>
            </a:fld>
            <a:endParaRPr lang="en-GB"/>
          </a:p>
        </p:txBody>
      </p:sp>
      <p:sp>
        <p:nvSpPr>
          <p:cNvPr id="6" name="Footer Placeholder 5">
            <a:extLst>
              <a:ext uri="{FF2B5EF4-FFF2-40B4-BE49-F238E27FC236}">
                <a16:creationId xmlns:a16="http://schemas.microsoft.com/office/drawing/2014/main" id="{B38F182C-B12F-457C-9EAB-1C3AE6CD6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AC23DF-3E92-4C88-918E-30B396AB3A1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65985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9ECEF-43B0-4410-88C3-21579BD05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17675D-FD6D-4E04-B08A-A1919428F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FF85C-BA69-46D2-9F28-25CE006A9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2795-F506-43F1-B8EE-552B045E8DC9}" type="datetimeFigureOut">
              <a:rPr lang="en-GB" smtClean="0"/>
              <a:t>11/10/2021</a:t>
            </a:fld>
            <a:endParaRPr lang="en-GB"/>
          </a:p>
        </p:txBody>
      </p:sp>
      <p:sp>
        <p:nvSpPr>
          <p:cNvPr id="5" name="Footer Placeholder 4">
            <a:extLst>
              <a:ext uri="{FF2B5EF4-FFF2-40B4-BE49-F238E27FC236}">
                <a16:creationId xmlns:a16="http://schemas.microsoft.com/office/drawing/2014/main" id="{227F28A6-A204-48B6-9A52-F0B48C379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4AB840-4B05-42F5-A139-F2F2F5311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99860-2FE0-4190-A733-99B466848B45}" type="slidenum">
              <a:rPr lang="en-GB" smtClean="0"/>
              <a:t>‹#›</a:t>
            </a:fld>
            <a:endParaRPr lang="en-GB"/>
          </a:p>
        </p:txBody>
      </p:sp>
    </p:spTree>
    <p:extLst>
      <p:ext uri="{BB962C8B-B14F-4D97-AF65-F5344CB8AC3E}">
        <p14:creationId xmlns:p14="http://schemas.microsoft.com/office/powerpoint/2010/main" val="13516294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1430927" y="3751217"/>
            <a:ext cx="9144000" cy="1378132"/>
          </a:xfrm>
        </p:spPr>
        <p:txBody>
          <a:bodyPr>
            <a:normAutofit/>
          </a:bodyPr>
          <a:lstStyle/>
          <a:p>
            <a:r>
              <a:rPr lang="en-GB" sz="4400" dirty="0">
                <a:latin typeface="Arial" panose="020B0604020202020204" pitchFamily="34" charset="0"/>
                <a:cs typeface="Arial" panose="020B0604020202020204" pitchFamily="34" charset="0"/>
              </a:rPr>
              <a:t>Safety Charter Presentation</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Working at height </a:t>
            </a:r>
          </a:p>
        </p:txBody>
      </p:sp>
      <p:pic>
        <p:nvPicPr>
          <p:cNvPr id="5" name="Picture 4">
            <a:extLst>
              <a:ext uri="{FF2B5EF4-FFF2-40B4-BE49-F238E27FC236}">
                <a16:creationId xmlns:a16="http://schemas.microsoft.com/office/drawing/2014/main" id="{E9776EC6-3E31-4B3C-BA38-E7388A3DB339}"/>
              </a:ext>
            </a:extLst>
          </p:cNvPr>
          <p:cNvPicPr>
            <a:picLocks noChangeAspect="1"/>
          </p:cNvPicPr>
          <p:nvPr/>
        </p:nvPicPr>
        <p:blipFill>
          <a:blip r:embed="rId3"/>
          <a:stretch>
            <a:fillRect/>
          </a:stretch>
        </p:blipFill>
        <p:spPr>
          <a:xfrm>
            <a:off x="4630237" y="743629"/>
            <a:ext cx="2588623" cy="2601599"/>
          </a:xfrm>
          <a:prstGeom prst="rect">
            <a:avLst/>
          </a:prstGeom>
        </p:spPr>
      </p:pic>
    </p:spTree>
    <p:extLst>
      <p:ext uri="{BB962C8B-B14F-4D97-AF65-F5344CB8AC3E}">
        <p14:creationId xmlns:p14="http://schemas.microsoft.com/office/powerpoint/2010/main" val="30133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D7EBD2-877A-4BEB-BFE9-E5B01A211E79}"/>
              </a:ext>
            </a:extLst>
          </p:cNvPr>
          <p:cNvSpPr txBox="1">
            <a:spLocks/>
          </p:cNvSpPr>
          <p:nvPr/>
        </p:nvSpPr>
        <p:spPr>
          <a:xfrm>
            <a:off x="479044" y="337636"/>
            <a:ext cx="4090851" cy="480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Risk of Falling</a:t>
            </a:r>
          </a:p>
        </p:txBody>
      </p:sp>
      <p:sp>
        <p:nvSpPr>
          <p:cNvPr id="7" name="Content Placeholder 2">
            <a:extLst>
              <a:ext uri="{FF2B5EF4-FFF2-40B4-BE49-F238E27FC236}">
                <a16:creationId xmlns:a16="http://schemas.microsoft.com/office/drawing/2014/main" id="{AC5ED317-697B-43B2-A92F-478F9C412BF2}"/>
              </a:ext>
            </a:extLst>
          </p:cNvPr>
          <p:cNvSpPr txBox="1">
            <a:spLocks/>
          </p:cNvSpPr>
          <p:nvPr/>
        </p:nvSpPr>
        <p:spPr>
          <a:xfrm>
            <a:off x="479044" y="879566"/>
            <a:ext cx="7297710" cy="50161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latin typeface="Arial" panose="020B0604020202020204" pitchFamily="34" charset="0"/>
                <a:cs typeface="Arial" panose="020B0604020202020204" pitchFamily="34" charset="0"/>
              </a:rPr>
              <a:t>From unprotected edges and fragile materials:</a:t>
            </a:r>
          </a:p>
          <a:p>
            <a:pPr marL="342900"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Roofs</a:t>
            </a:r>
          </a:p>
          <a:p>
            <a:pPr marL="342900"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Stairwells</a:t>
            </a:r>
          </a:p>
          <a:p>
            <a:pPr marL="342900"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Risers</a:t>
            </a:r>
          </a:p>
          <a:p>
            <a:pPr marL="342900"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Roof lights</a:t>
            </a:r>
          </a:p>
          <a:p>
            <a:pPr algn="l"/>
            <a:endParaRPr lang="en-GB" sz="1800" dirty="0">
              <a:latin typeface="Arial" panose="020B0604020202020204" pitchFamily="34" charset="0"/>
              <a:cs typeface="Arial" panose="020B0604020202020204" pitchFamily="34" charset="0"/>
            </a:endParaRPr>
          </a:p>
          <a:p>
            <a:pPr algn="l"/>
            <a:r>
              <a:rPr lang="en-GB" sz="1800" dirty="0">
                <a:latin typeface="Arial" panose="020B0604020202020204" pitchFamily="34" charset="0"/>
                <a:cs typeface="Arial" panose="020B0604020202020204" pitchFamily="34" charset="0"/>
              </a:rPr>
              <a:t>Control Measures:</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Flat roofs should be provided with railings or some fixed means of preventing falls from the edge.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Keep as far away from the edge as possible.</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Avoid any skylights.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Observe any warning signs (e.g. warning fragile roof).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Keep to any identified walking route.</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Don’t attempt access in poor lighting and bad weather.    </a:t>
            </a:r>
          </a:p>
        </p:txBody>
      </p:sp>
      <p:pic>
        <p:nvPicPr>
          <p:cNvPr id="4" name="Picture 3">
            <a:extLst>
              <a:ext uri="{FF2B5EF4-FFF2-40B4-BE49-F238E27FC236}">
                <a16:creationId xmlns:a16="http://schemas.microsoft.com/office/drawing/2014/main" id="{38F3F6FC-1B04-42DC-9D0F-AA150D18BD68}"/>
              </a:ext>
            </a:extLst>
          </p:cNvPr>
          <p:cNvPicPr>
            <a:picLocks noChangeAspect="1"/>
          </p:cNvPicPr>
          <p:nvPr/>
        </p:nvPicPr>
        <p:blipFill>
          <a:blip r:embed="rId3"/>
          <a:stretch>
            <a:fillRect/>
          </a:stretch>
        </p:blipFill>
        <p:spPr>
          <a:xfrm>
            <a:off x="8343900" y="263408"/>
            <a:ext cx="2839013" cy="2127367"/>
          </a:xfrm>
          <a:prstGeom prst="rect">
            <a:avLst/>
          </a:prstGeom>
        </p:spPr>
      </p:pic>
      <p:pic>
        <p:nvPicPr>
          <p:cNvPr id="5" name="Picture 4">
            <a:extLst>
              <a:ext uri="{FF2B5EF4-FFF2-40B4-BE49-F238E27FC236}">
                <a16:creationId xmlns:a16="http://schemas.microsoft.com/office/drawing/2014/main" id="{A897AC98-ADF9-446A-BFDC-1F7D7BB739CA}"/>
              </a:ext>
            </a:extLst>
          </p:cNvPr>
          <p:cNvPicPr>
            <a:picLocks noChangeAspect="1"/>
          </p:cNvPicPr>
          <p:nvPr/>
        </p:nvPicPr>
        <p:blipFill>
          <a:blip r:embed="rId4"/>
          <a:stretch>
            <a:fillRect/>
          </a:stretch>
        </p:blipFill>
        <p:spPr>
          <a:xfrm>
            <a:off x="8343900" y="2475487"/>
            <a:ext cx="2835827" cy="3781102"/>
          </a:xfrm>
          <a:prstGeom prst="rect">
            <a:avLst/>
          </a:prstGeom>
        </p:spPr>
      </p:pic>
    </p:spTree>
    <p:extLst>
      <p:ext uri="{BB962C8B-B14F-4D97-AF65-F5344CB8AC3E}">
        <p14:creationId xmlns:p14="http://schemas.microsoft.com/office/powerpoint/2010/main" val="320754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D7EBD2-877A-4BEB-BFE9-E5B01A211E79}"/>
              </a:ext>
            </a:extLst>
          </p:cNvPr>
          <p:cNvSpPr txBox="1">
            <a:spLocks/>
          </p:cNvSpPr>
          <p:nvPr/>
        </p:nvSpPr>
        <p:spPr>
          <a:xfrm>
            <a:off x="479044" y="337636"/>
            <a:ext cx="4090851" cy="480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Risk of Falling Objects</a:t>
            </a:r>
          </a:p>
        </p:txBody>
      </p:sp>
      <p:sp>
        <p:nvSpPr>
          <p:cNvPr id="8" name="Content Placeholder 2">
            <a:extLst>
              <a:ext uri="{FF2B5EF4-FFF2-40B4-BE49-F238E27FC236}">
                <a16:creationId xmlns:a16="http://schemas.microsoft.com/office/drawing/2014/main" id="{BBDCF08B-ADA3-4009-97CD-7C33C3151FE9}"/>
              </a:ext>
            </a:extLst>
          </p:cNvPr>
          <p:cNvSpPr txBox="1">
            <a:spLocks/>
          </p:cNvSpPr>
          <p:nvPr/>
        </p:nvSpPr>
        <p:spPr>
          <a:xfrm>
            <a:off x="479044" y="1000148"/>
            <a:ext cx="10515600" cy="47997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latin typeface="Arial" panose="020B0604020202020204" pitchFamily="34" charset="0"/>
                <a:cs typeface="Arial" panose="020B0604020202020204" pitchFamily="34" charset="0"/>
              </a:rPr>
              <a:t>Materials/equipment/tooling falling from height:</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Possible anywhere on a construction site</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One person working directly above another</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Other contractors working above</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Persons in machine room above while working in shaft </a:t>
            </a: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r>
              <a:rPr lang="en-GB" sz="1800" dirty="0">
                <a:latin typeface="Arial" panose="020B0604020202020204" pitchFamily="34" charset="0"/>
                <a:cs typeface="Arial" panose="020B0604020202020204" pitchFamily="34" charset="0"/>
              </a:rPr>
              <a:t>Control Measures:</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Safety helmets must be worn in construction environment in workplace and moving around the site</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Avoid one person working above another – if essential risk assess the situation and establish a safe system which protects the person below</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If work underway in machine room above and in shaft simultaneously consider temporarily blocking rope holes and similar </a:t>
            </a:r>
          </a:p>
        </p:txBody>
      </p:sp>
      <p:pic>
        <p:nvPicPr>
          <p:cNvPr id="3" name="Picture 2">
            <a:extLst>
              <a:ext uri="{FF2B5EF4-FFF2-40B4-BE49-F238E27FC236}">
                <a16:creationId xmlns:a16="http://schemas.microsoft.com/office/drawing/2014/main" id="{409872FC-E673-445A-80D8-A6A3BFC68411}"/>
              </a:ext>
            </a:extLst>
          </p:cNvPr>
          <p:cNvPicPr>
            <a:picLocks noChangeAspect="1"/>
          </p:cNvPicPr>
          <p:nvPr/>
        </p:nvPicPr>
        <p:blipFill>
          <a:blip r:embed="rId3"/>
          <a:stretch>
            <a:fillRect/>
          </a:stretch>
        </p:blipFill>
        <p:spPr>
          <a:xfrm>
            <a:off x="8508276" y="240078"/>
            <a:ext cx="2629988" cy="3580389"/>
          </a:xfrm>
          <a:prstGeom prst="rect">
            <a:avLst/>
          </a:prstGeom>
        </p:spPr>
      </p:pic>
    </p:spTree>
    <p:extLst>
      <p:ext uri="{BB962C8B-B14F-4D97-AF65-F5344CB8AC3E}">
        <p14:creationId xmlns:p14="http://schemas.microsoft.com/office/powerpoint/2010/main" val="14343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632732" y="457200"/>
            <a:ext cx="10926536" cy="5010421"/>
          </a:xfrm>
        </p:spPr>
        <p:txBody>
          <a:bodyPr>
            <a:normAutofit/>
          </a:bodyPr>
          <a:lstStyle/>
          <a:p>
            <a:r>
              <a:rPr lang="en-GB" sz="2800" dirty="0">
                <a:latin typeface="Arial" panose="020B0604020202020204" pitchFamily="34" charset="0"/>
                <a:cs typeface="Arial" panose="020B0604020202020204" pitchFamily="34" charset="0"/>
              </a:rPr>
              <a:t>Review of the aim of this presentation:</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To provide delegates with information and advice to avoid the potential injuries associated with working </a:t>
            </a:r>
            <a:r>
              <a:rPr lang="en-GB" sz="2000">
                <a:latin typeface="Arial" panose="020B0604020202020204" pitchFamily="34" charset="0"/>
                <a:cs typeface="Arial" panose="020B0604020202020204" pitchFamily="34" charset="0"/>
              </a:rPr>
              <a:t>at height that </a:t>
            </a:r>
            <a:r>
              <a:rPr lang="en-GB" sz="2000" dirty="0">
                <a:latin typeface="Arial" panose="020B0604020202020204" pitchFamily="34" charset="0"/>
                <a:cs typeface="Arial" panose="020B0604020202020204" pitchFamily="34" charset="0"/>
              </a:rPr>
              <a:t>has resulted in fatal accidents within the lift and escalator industry.</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Please take this information seriously and apply the </a:t>
            </a: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required control measures to protect you </a:t>
            </a: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so you can go home safely every day to your loved ones.</a:t>
            </a:r>
            <a:br>
              <a:rPr lang="en-GB" sz="2000" dirty="0">
                <a:solidFill>
                  <a:srgbClr val="C00000"/>
                </a:solidFill>
                <a:latin typeface="Arial" panose="020B0604020202020204" pitchFamily="34" charset="0"/>
                <a:cs typeface="Arial" panose="020B0604020202020204" pitchFamily="34" charset="0"/>
              </a:rPr>
            </a:b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Thank you!</a:t>
            </a:r>
            <a:br>
              <a:rPr lang="en-GB" sz="2000" dirty="0">
                <a:solidFill>
                  <a:srgbClr val="C00000"/>
                </a:solidFill>
                <a:latin typeface="Arial" panose="020B0604020202020204" pitchFamily="34" charset="0"/>
                <a:cs typeface="Arial" panose="020B0604020202020204" pitchFamily="34" charset="0"/>
              </a:rPr>
            </a:br>
            <a:br>
              <a:rPr lang="en-GB" sz="2000" dirty="0">
                <a:solidFill>
                  <a:srgbClr val="C00000"/>
                </a:solidFill>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Further information on working safely within the industry can be found in the Lift &amp; Escalator Site Safety Handbook 2019</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0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A26CF-6EE9-4B5E-9BDB-391FBE013E97}"/>
              </a:ext>
            </a:extLst>
          </p:cNvPr>
          <p:cNvSpPr>
            <a:spLocks noGrp="1"/>
          </p:cNvSpPr>
          <p:nvPr>
            <p:ph type="ctrTitle"/>
          </p:nvPr>
        </p:nvSpPr>
        <p:spPr>
          <a:xfrm>
            <a:off x="499111" y="940523"/>
            <a:ext cx="10926536" cy="4441373"/>
          </a:xfrm>
        </p:spPr>
        <p:txBody>
          <a:bodyPr>
            <a:normAutofit fontScale="90000"/>
          </a:bodyPr>
          <a:lstStyle/>
          <a:p>
            <a:pPr algn="l"/>
            <a:r>
              <a:rPr lang="en-GB" sz="2800" dirty="0">
                <a:latin typeface="Arial" panose="020B0604020202020204" pitchFamily="34" charset="0"/>
                <a:cs typeface="Arial" panose="020B0604020202020204" pitchFamily="34" charset="0"/>
              </a:rPr>
              <a:t>Aim of this presentation:</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To provide delegates with information and advice to avoid the potential injuries associated with working </a:t>
            </a:r>
            <a:r>
              <a:rPr lang="en-GB" sz="2800">
                <a:latin typeface="Arial" panose="020B0604020202020204" pitchFamily="34" charset="0"/>
                <a:cs typeface="Arial" panose="020B0604020202020204" pitchFamily="34" charset="0"/>
              </a:rPr>
              <a:t>at height that </a:t>
            </a:r>
            <a:r>
              <a:rPr lang="en-GB" sz="2800" dirty="0">
                <a:latin typeface="Arial" panose="020B0604020202020204" pitchFamily="34" charset="0"/>
                <a:cs typeface="Arial" panose="020B0604020202020204" pitchFamily="34" charset="0"/>
              </a:rPr>
              <a:t>has resulted in fatal accidents within the lift and escalator industry.</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1800" dirty="0">
                <a:solidFill>
                  <a:srgbClr val="C00000"/>
                </a:solidFill>
                <a:latin typeface="Arial" panose="020B0604020202020204" pitchFamily="34" charset="0"/>
                <a:cs typeface="Arial" panose="020B0604020202020204" pitchFamily="34" charset="0"/>
              </a:rPr>
              <a:t>Disclaimer:</a:t>
            </a:r>
            <a:br>
              <a:rPr lang="en-GB" sz="1800" dirty="0">
                <a:solidFill>
                  <a:srgbClr val="C00000"/>
                </a:solidFill>
                <a:latin typeface="Arial" panose="020B0604020202020204" pitchFamily="34" charset="0"/>
                <a:cs typeface="Arial" panose="020B0604020202020204" pitchFamily="34" charset="0"/>
              </a:rPr>
            </a:br>
            <a:br>
              <a:rPr lang="en-GB" sz="1800" dirty="0">
                <a:solidFill>
                  <a:srgbClr val="C00000"/>
                </a:solidFill>
                <a:latin typeface="Arial" panose="020B0604020202020204" pitchFamily="34" charset="0"/>
                <a:cs typeface="Arial" panose="020B0604020202020204" pitchFamily="34" charset="0"/>
              </a:rPr>
            </a:br>
            <a:r>
              <a:rPr lang="en-GB" sz="1800" dirty="0">
                <a:solidFill>
                  <a:srgbClr val="C00000"/>
                </a:solidFill>
                <a:latin typeface="Arial" panose="020B0604020202020204" pitchFamily="34" charset="0"/>
                <a:cs typeface="Arial" panose="020B0604020202020204" pitchFamily="34" charset="0"/>
              </a:rPr>
              <a:t>This presentation does not constitute formal training in the complete legal requirements for working at height or the establishment of safe systems of work. It is not intended to address all the legal requirements or associated Approved Codes of Practice, but has been produced to focus attention on the significant risks associated with working in these environments and the significant dangers associated with working at height within the lift and escalator industry.</a:t>
            </a:r>
            <a:br>
              <a:rPr lang="en-GB" sz="2700" dirty="0">
                <a:solidFill>
                  <a:srgbClr val="C00000"/>
                </a:solidFill>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81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499111" y="783773"/>
            <a:ext cx="10926536" cy="6453050"/>
          </a:xfrm>
        </p:spPr>
        <p:txBody>
          <a:bodyPr>
            <a:normAutofit fontScale="90000"/>
          </a:bodyPr>
          <a:lstStyle/>
          <a:p>
            <a:pPr algn="l"/>
            <a:r>
              <a:rPr lang="en-GB" sz="2800" dirty="0">
                <a:latin typeface="Arial" panose="020B0604020202020204" pitchFamily="34" charset="0"/>
                <a:cs typeface="Arial" panose="020B0604020202020204" pitchFamily="34" charset="0"/>
              </a:rPr>
              <a:t>Accidents:</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From 1991 to 2011 the UK Lift &amp; Escalator industry experienced 15 fatal accidents.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Since the original introduction of the Safety Charter in 2011 the UK Lift &amp; Escalator industry has now experienced another 12 fatal accidents all attributable to the following hazards: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Working at height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Contact with moving equipment/masses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Exposure to electrical energy </a:t>
            </a:r>
            <a:br>
              <a:rPr lang="en-US"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Falls </a:t>
            </a:r>
            <a:r>
              <a:rPr lang="en-GB" sz="2000">
                <a:latin typeface="Arial" panose="020B0604020202020204" pitchFamily="34" charset="0"/>
                <a:cs typeface="Arial" panose="020B0604020202020204" pitchFamily="34" charset="0"/>
              </a:rPr>
              <a:t>from height accounted for 25% </a:t>
            </a:r>
            <a:r>
              <a:rPr lang="en-GB" sz="2000" dirty="0">
                <a:latin typeface="Arial" panose="020B0604020202020204" pitchFamily="34" charset="0"/>
                <a:cs typeface="Arial" panose="020B0604020202020204" pitchFamily="34" charset="0"/>
              </a:rPr>
              <a:t>of the fatal accidents.</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041D4EF6-013D-4F05-9314-2110EFB46145}"/>
              </a:ext>
            </a:extLst>
          </p:cNvPr>
          <p:cNvGraphicFramePr>
            <a:graphicFrameLocks/>
          </p:cNvGraphicFramePr>
          <p:nvPr>
            <p:extLst>
              <p:ext uri="{D42A27DB-BD31-4B8C-83A1-F6EECF244321}">
                <p14:modId xmlns:p14="http://schemas.microsoft.com/office/powerpoint/2010/main" val="2434058108"/>
              </p:ext>
            </p:extLst>
          </p:nvPr>
        </p:nvGraphicFramePr>
        <p:xfrm>
          <a:off x="5242560" y="2778034"/>
          <a:ext cx="3783874" cy="2205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547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D7EBD2-877A-4BEB-BFE9-E5B01A211E79}"/>
              </a:ext>
            </a:extLst>
          </p:cNvPr>
          <p:cNvSpPr txBox="1">
            <a:spLocks/>
          </p:cNvSpPr>
          <p:nvPr/>
        </p:nvSpPr>
        <p:spPr>
          <a:xfrm>
            <a:off x="629195" y="444137"/>
            <a:ext cx="4090851" cy="480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latin typeface="Arial" panose="020B0604020202020204" pitchFamily="34" charset="0"/>
                <a:cs typeface="Arial" panose="020B0604020202020204" pitchFamily="34" charset="0"/>
              </a:rPr>
              <a:t>So where can you fall from?</a:t>
            </a:r>
          </a:p>
        </p:txBody>
      </p:sp>
      <p:sp>
        <p:nvSpPr>
          <p:cNvPr id="7" name="Content Placeholder 2">
            <a:extLst>
              <a:ext uri="{FF2B5EF4-FFF2-40B4-BE49-F238E27FC236}">
                <a16:creationId xmlns:a16="http://schemas.microsoft.com/office/drawing/2014/main" id="{C49DA2CC-76CD-4313-AD28-81A8BD38931C}"/>
              </a:ext>
            </a:extLst>
          </p:cNvPr>
          <p:cNvSpPr txBox="1">
            <a:spLocks/>
          </p:cNvSpPr>
          <p:nvPr/>
        </p:nvSpPr>
        <p:spPr>
          <a:xfrm>
            <a:off x="838200" y="1825625"/>
            <a:ext cx="4169229" cy="23806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1800" dirty="0">
                <a:latin typeface="Arial" panose="020B0604020202020204" pitchFamily="34" charset="0"/>
                <a:ea typeface="+mj-ea"/>
                <a:cs typeface="Arial" panose="020B0604020202020204" pitchFamily="34" charset="0"/>
              </a:rPr>
              <a:t>From the landing</a:t>
            </a:r>
          </a:p>
          <a:p>
            <a:pPr marL="285750" indent="-285750" algn="l">
              <a:buFont typeface="Arial" panose="020B0604020202020204" pitchFamily="34" charset="0"/>
              <a:buChar char="•"/>
            </a:pPr>
            <a:r>
              <a:rPr lang="en-GB" sz="1800" dirty="0">
                <a:latin typeface="Arial" panose="020B0604020202020204" pitchFamily="34" charset="0"/>
                <a:ea typeface="+mj-ea"/>
                <a:cs typeface="Arial" panose="020B0604020202020204" pitchFamily="34" charset="0"/>
              </a:rPr>
              <a:t>From the car top </a:t>
            </a:r>
          </a:p>
          <a:p>
            <a:pPr marL="285750" indent="-285750" algn="l">
              <a:buFont typeface="Arial" panose="020B0604020202020204" pitchFamily="34" charset="0"/>
              <a:buChar char="•"/>
            </a:pPr>
            <a:r>
              <a:rPr lang="en-GB" sz="1800" dirty="0">
                <a:latin typeface="Arial" panose="020B0604020202020204" pitchFamily="34" charset="0"/>
                <a:ea typeface="+mj-ea"/>
                <a:cs typeface="Arial" panose="020B0604020202020204" pitchFamily="34" charset="0"/>
              </a:rPr>
              <a:t>Through trapdoors </a:t>
            </a:r>
          </a:p>
          <a:p>
            <a:pPr marL="285750" indent="-285750" algn="l">
              <a:buFont typeface="Arial" panose="020B0604020202020204" pitchFamily="34" charset="0"/>
              <a:buChar char="•"/>
            </a:pPr>
            <a:r>
              <a:rPr lang="en-GB" sz="1800" dirty="0">
                <a:latin typeface="Arial" panose="020B0604020202020204" pitchFamily="34" charset="0"/>
                <a:ea typeface="+mj-ea"/>
                <a:cs typeface="Arial" panose="020B0604020202020204" pitchFamily="34" charset="0"/>
              </a:rPr>
              <a:t>From ladders and stepladders </a:t>
            </a:r>
          </a:p>
          <a:p>
            <a:pPr marL="285750" indent="-285750" algn="l">
              <a:buFont typeface="Arial" panose="020B0604020202020204" pitchFamily="34" charset="0"/>
              <a:buChar char="•"/>
            </a:pPr>
            <a:r>
              <a:rPr lang="en-GB" sz="1800" dirty="0">
                <a:latin typeface="Arial" panose="020B0604020202020204" pitchFamily="34" charset="0"/>
                <a:ea typeface="+mj-ea"/>
                <a:cs typeface="Arial" panose="020B0604020202020204" pitchFamily="34" charset="0"/>
              </a:rPr>
              <a:t>From scaffolds or working platforms </a:t>
            </a:r>
          </a:p>
          <a:p>
            <a:pPr marL="285750" indent="-285750" algn="l">
              <a:buFont typeface="Arial" panose="020B0604020202020204" pitchFamily="34" charset="0"/>
              <a:buChar char="•"/>
            </a:pPr>
            <a:r>
              <a:rPr lang="en-GB" sz="1800" dirty="0">
                <a:latin typeface="Arial" panose="020B0604020202020204" pitchFamily="34" charset="0"/>
                <a:ea typeface="+mj-ea"/>
                <a:cs typeface="Arial" panose="020B0604020202020204" pitchFamily="34" charset="0"/>
              </a:rPr>
              <a:t>From any unprotected edges</a:t>
            </a:r>
          </a:p>
        </p:txBody>
      </p:sp>
    </p:spTree>
    <p:extLst>
      <p:ext uri="{BB962C8B-B14F-4D97-AF65-F5344CB8AC3E}">
        <p14:creationId xmlns:p14="http://schemas.microsoft.com/office/powerpoint/2010/main" val="408315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D7EBD2-877A-4BEB-BFE9-E5B01A211E79}"/>
              </a:ext>
            </a:extLst>
          </p:cNvPr>
          <p:cNvSpPr txBox="1">
            <a:spLocks/>
          </p:cNvSpPr>
          <p:nvPr/>
        </p:nvSpPr>
        <p:spPr>
          <a:xfrm>
            <a:off x="479044" y="337636"/>
            <a:ext cx="4090851" cy="480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latin typeface="Arial" panose="020B0604020202020204" pitchFamily="34" charset="0"/>
                <a:cs typeface="Arial" panose="020B0604020202020204" pitchFamily="34" charset="0"/>
              </a:rPr>
              <a:t>Risk of Falling</a:t>
            </a:r>
          </a:p>
        </p:txBody>
      </p:sp>
      <p:sp>
        <p:nvSpPr>
          <p:cNvPr id="5" name="TextBox 4">
            <a:extLst>
              <a:ext uri="{FF2B5EF4-FFF2-40B4-BE49-F238E27FC236}">
                <a16:creationId xmlns:a16="http://schemas.microsoft.com/office/drawing/2014/main" id="{26F171B4-ED23-44CE-8F00-68016144C2B6}"/>
              </a:ext>
            </a:extLst>
          </p:cNvPr>
          <p:cNvSpPr txBox="1"/>
          <p:nvPr/>
        </p:nvSpPr>
        <p:spPr>
          <a:xfrm>
            <a:off x="479044" y="1166842"/>
            <a:ext cx="7426706" cy="4247317"/>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From the lift landing:</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Down the well into a pit or onto the car top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From the lowest landing into the pit</a:t>
            </a:r>
          </a:p>
          <a:p>
            <a:pPr lvl="1"/>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Control Measures:</a:t>
            </a:r>
          </a:p>
          <a:p>
            <a:pPr marL="0" indent="0">
              <a:buNone/>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First open door minimal amount to establish car position/depth of pit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Make sure lighting adequate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Protect open landing doors or when doors removed with barrier –    type determined by the work being undertaken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Positioning the car such that a fall is not possible –    for example when working on doors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Suitable pit ladders and careful transition from landing to ladder and visa versa when entering or leaving the pit    </a:t>
            </a:r>
          </a:p>
        </p:txBody>
      </p:sp>
      <p:pic>
        <p:nvPicPr>
          <p:cNvPr id="3" name="Picture 2">
            <a:extLst>
              <a:ext uri="{FF2B5EF4-FFF2-40B4-BE49-F238E27FC236}">
                <a16:creationId xmlns:a16="http://schemas.microsoft.com/office/drawing/2014/main" id="{78D4E074-8CBB-4923-8CC8-CFE78AF6F6B6}"/>
              </a:ext>
            </a:extLst>
          </p:cNvPr>
          <p:cNvPicPr>
            <a:picLocks noChangeAspect="1"/>
          </p:cNvPicPr>
          <p:nvPr/>
        </p:nvPicPr>
        <p:blipFill>
          <a:blip r:embed="rId3"/>
          <a:stretch>
            <a:fillRect/>
          </a:stretch>
        </p:blipFill>
        <p:spPr>
          <a:xfrm>
            <a:off x="8172450" y="1468156"/>
            <a:ext cx="3099212" cy="1745960"/>
          </a:xfrm>
          <a:prstGeom prst="rect">
            <a:avLst/>
          </a:prstGeom>
        </p:spPr>
      </p:pic>
      <p:pic>
        <p:nvPicPr>
          <p:cNvPr id="4" name="Picture 3">
            <a:extLst>
              <a:ext uri="{FF2B5EF4-FFF2-40B4-BE49-F238E27FC236}">
                <a16:creationId xmlns:a16="http://schemas.microsoft.com/office/drawing/2014/main" id="{ABC2C29F-1C06-4758-B210-928CDC226A81}"/>
              </a:ext>
            </a:extLst>
          </p:cNvPr>
          <p:cNvPicPr>
            <a:picLocks noChangeAspect="1"/>
          </p:cNvPicPr>
          <p:nvPr/>
        </p:nvPicPr>
        <p:blipFill>
          <a:blip r:embed="rId4"/>
          <a:stretch>
            <a:fillRect/>
          </a:stretch>
        </p:blipFill>
        <p:spPr>
          <a:xfrm>
            <a:off x="8172450" y="3475683"/>
            <a:ext cx="3099212" cy="2321818"/>
          </a:xfrm>
          <a:prstGeom prst="rect">
            <a:avLst/>
          </a:prstGeom>
        </p:spPr>
      </p:pic>
    </p:spTree>
    <p:extLst>
      <p:ext uri="{BB962C8B-B14F-4D97-AF65-F5344CB8AC3E}">
        <p14:creationId xmlns:p14="http://schemas.microsoft.com/office/powerpoint/2010/main" val="274468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D7EBD2-877A-4BEB-BFE9-E5B01A211E79}"/>
              </a:ext>
            </a:extLst>
          </p:cNvPr>
          <p:cNvSpPr txBox="1">
            <a:spLocks/>
          </p:cNvSpPr>
          <p:nvPr/>
        </p:nvSpPr>
        <p:spPr>
          <a:xfrm>
            <a:off x="479044" y="337636"/>
            <a:ext cx="4090851" cy="480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Risk of Falling</a:t>
            </a:r>
          </a:p>
        </p:txBody>
      </p:sp>
      <p:sp>
        <p:nvSpPr>
          <p:cNvPr id="7" name="Content Placeholder 2">
            <a:extLst>
              <a:ext uri="{FF2B5EF4-FFF2-40B4-BE49-F238E27FC236}">
                <a16:creationId xmlns:a16="http://schemas.microsoft.com/office/drawing/2014/main" id="{B414C665-8E9E-41DE-A6B1-012C658E2EB2}"/>
              </a:ext>
            </a:extLst>
          </p:cNvPr>
          <p:cNvSpPr txBox="1">
            <a:spLocks/>
          </p:cNvSpPr>
          <p:nvPr/>
        </p:nvSpPr>
        <p:spPr>
          <a:xfrm>
            <a:off x="479043" y="1024833"/>
            <a:ext cx="6949368" cy="41306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latin typeface="Arial" panose="020B0604020202020204" pitchFamily="34" charset="0"/>
                <a:cs typeface="Arial" panose="020B0604020202020204" pitchFamily="34" charset="0"/>
              </a:rPr>
              <a:t>From car top: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Down the side/back where there are unprotected voids (anything greater than 300x300mm is a hazard.</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Into adjacent shafts where there is no dividing screen or protection on the car top.</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Observation lifts. </a:t>
            </a:r>
          </a:p>
          <a:p>
            <a:pPr algn="l"/>
            <a:endParaRPr lang="en-GB" sz="1800" dirty="0">
              <a:latin typeface="Arial" panose="020B0604020202020204" pitchFamily="34" charset="0"/>
              <a:cs typeface="Arial" panose="020B0604020202020204" pitchFamily="34" charset="0"/>
            </a:endParaRPr>
          </a:p>
          <a:p>
            <a:pPr algn="l"/>
            <a:r>
              <a:rPr lang="en-GB" sz="1800" dirty="0">
                <a:latin typeface="Arial" panose="020B0604020202020204" pitchFamily="34" charset="0"/>
                <a:cs typeface="Arial" panose="020B0604020202020204" pitchFamily="34" charset="0"/>
              </a:rPr>
              <a:t>Control Measures:</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Fixed barriers fitted in position on car top.</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Other engineering measures – full height screens and horizontal extensions to car top.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Personal fall restraint equipment*</a:t>
            </a:r>
          </a:p>
        </p:txBody>
      </p:sp>
      <p:sp>
        <p:nvSpPr>
          <p:cNvPr id="8" name="Content Placeholder 2">
            <a:extLst>
              <a:ext uri="{FF2B5EF4-FFF2-40B4-BE49-F238E27FC236}">
                <a16:creationId xmlns:a16="http://schemas.microsoft.com/office/drawing/2014/main" id="{B6F7B3B1-42CC-4ED1-AF55-6298670F2ED6}"/>
              </a:ext>
            </a:extLst>
          </p:cNvPr>
          <p:cNvSpPr txBox="1">
            <a:spLocks/>
          </p:cNvSpPr>
          <p:nvPr/>
        </p:nvSpPr>
        <p:spPr>
          <a:xfrm>
            <a:off x="1619795" y="5362475"/>
            <a:ext cx="8377574" cy="6501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r>
              <a:rPr lang="en-GB" sz="1800" dirty="0">
                <a:latin typeface="Arial" panose="020B0604020202020204" pitchFamily="34" charset="0"/>
                <a:cs typeface="Arial" panose="020B0604020202020204" pitchFamily="34" charset="0"/>
              </a:rPr>
              <a:t>*Note the use of any type personal equipment must be risk assessed and genuinely be the last resort not a quick and easy option. </a:t>
            </a:r>
          </a:p>
        </p:txBody>
      </p:sp>
      <p:pic>
        <p:nvPicPr>
          <p:cNvPr id="2" name="Picture 1">
            <a:extLst>
              <a:ext uri="{FF2B5EF4-FFF2-40B4-BE49-F238E27FC236}">
                <a16:creationId xmlns:a16="http://schemas.microsoft.com/office/drawing/2014/main" id="{86052D8C-5B93-45B2-8E4F-DF131E978BD4}"/>
              </a:ext>
            </a:extLst>
          </p:cNvPr>
          <p:cNvPicPr>
            <a:picLocks noChangeAspect="1"/>
          </p:cNvPicPr>
          <p:nvPr/>
        </p:nvPicPr>
        <p:blipFill>
          <a:blip r:embed="rId3"/>
          <a:stretch>
            <a:fillRect/>
          </a:stretch>
        </p:blipFill>
        <p:spPr>
          <a:xfrm>
            <a:off x="7361354" y="569389"/>
            <a:ext cx="3846768" cy="2163807"/>
          </a:xfrm>
          <a:prstGeom prst="rect">
            <a:avLst/>
          </a:prstGeom>
        </p:spPr>
      </p:pic>
      <p:pic>
        <p:nvPicPr>
          <p:cNvPr id="9" name="Picture 8">
            <a:extLst>
              <a:ext uri="{FF2B5EF4-FFF2-40B4-BE49-F238E27FC236}">
                <a16:creationId xmlns:a16="http://schemas.microsoft.com/office/drawing/2014/main" id="{7FB76173-83A4-4B7B-94EA-D623C94AA9A6}"/>
              </a:ext>
            </a:extLst>
          </p:cNvPr>
          <p:cNvPicPr>
            <a:picLocks noChangeAspect="1"/>
          </p:cNvPicPr>
          <p:nvPr/>
        </p:nvPicPr>
        <p:blipFill>
          <a:blip r:embed="rId4"/>
          <a:stretch>
            <a:fillRect/>
          </a:stretch>
        </p:blipFill>
        <p:spPr>
          <a:xfrm>
            <a:off x="7367451" y="2950222"/>
            <a:ext cx="3846768" cy="2395560"/>
          </a:xfrm>
          <a:prstGeom prst="rect">
            <a:avLst/>
          </a:prstGeom>
        </p:spPr>
      </p:pic>
    </p:spTree>
    <p:extLst>
      <p:ext uri="{BB962C8B-B14F-4D97-AF65-F5344CB8AC3E}">
        <p14:creationId xmlns:p14="http://schemas.microsoft.com/office/powerpoint/2010/main" val="11078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D7EBD2-877A-4BEB-BFE9-E5B01A211E79}"/>
              </a:ext>
            </a:extLst>
          </p:cNvPr>
          <p:cNvSpPr txBox="1">
            <a:spLocks/>
          </p:cNvSpPr>
          <p:nvPr/>
        </p:nvSpPr>
        <p:spPr>
          <a:xfrm>
            <a:off x="479044" y="337636"/>
            <a:ext cx="4090851" cy="480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Risk of Falling</a:t>
            </a:r>
          </a:p>
        </p:txBody>
      </p:sp>
      <p:pic>
        <p:nvPicPr>
          <p:cNvPr id="4" name="Picture 3">
            <a:extLst>
              <a:ext uri="{FF2B5EF4-FFF2-40B4-BE49-F238E27FC236}">
                <a16:creationId xmlns:a16="http://schemas.microsoft.com/office/drawing/2014/main" id="{296C5FF0-D2CB-47C5-B324-773BE95FAD1F}"/>
              </a:ext>
            </a:extLst>
          </p:cNvPr>
          <p:cNvPicPr>
            <a:picLocks noChangeAspect="1"/>
          </p:cNvPicPr>
          <p:nvPr/>
        </p:nvPicPr>
        <p:blipFill>
          <a:blip r:embed="rId3"/>
          <a:stretch>
            <a:fillRect/>
          </a:stretch>
        </p:blipFill>
        <p:spPr>
          <a:xfrm>
            <a:off x="6789202" y="749707"/>
            <a:ext cx="4357697" cy="4591415"/>
          </a:xfrm>
          <a:prstGeom prst="rect">
            <a:avLst/>
          </a:prstGeom>
        </p:spPr>
      </p:pic>
      <p:sp>
        <p:nvSpPr>
          <p:cNvPr id="10" name="Content Placeholder 2">
            <a:extLst>
              <a:ext uri="{FF2B5EF4-FFF2-40B4-BE49-F238E27FC236}">
                <a16:creationId xmlns:a16="http://schemas.microsoft.com/office/drawing/2014/main" id="{C10E03F6-2E83-49F5-BCB5-635B17F23692}"/>
              </a:ext>
            </a:extLst>
          </p:cNvPr>
          <p:cNvSpPr txBox="1">
            <a:spLocks/>
          </p:cNvSpPr>
          <p:nvPr/>
        </p:nvSpPr>
        <p:spPr>
          <a:xfrm>
            <a:off x="479044" y="1098505"/>
            <a:ext cx="6461687"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latin typeface="Arial" panose="020B0604020202020204" pitchFamily="34" charset="0"/>
                <a:cs typeface="Arial" panose="020B0604020202020204" pitchFamily="34" charset="0"/>
              </a:rPr>
              <a:t>Through opening or fragile materials:</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Trapdoors </a:t>
            </a:r>
          </a:p>
          <a:p>
            <a:pPr algn="l"/>
            <a:endParaRPr lang="en-GB" sz="1800" dirty="0">
              <a:latin typeface="Arial" panose="020B0604020202020204" pitchFamily="34" charset="0"/>
              <a:cs typeface="Arial" panose="020B0604020202020204" pitchFamily="34" charset="0"/>
            </a:endParaRPr>
          </a:p>
          <a:p>
            <a:pPr algn="l"/>
            <a:r>
              <a:rPr lang="en-GB" sz="1800" dirty="0">
                <a:latin typeface="Arial" panose="020B0604020202020204" pitchFamily="34" charset="0"/>
                <a:cs typeface="Arial" panose="020B0604020202020204" pitchFamily="34" charset="0"/>
              </a:rPr>
              <a:t>Control Measures:</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Reclose whenever possible.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Don’t step or stand on unless unavoidable.</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Ensure integrity – as far as you can.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When open to lift equipment up or down there must be something to prevent you falling through.</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Retain safety barriers provided around the trapdoor wherever possible.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4628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D7EBD2-877A-4BEB-BFE9-E5B01A211E79}"/>
              </a:ext>
            </a:extLst>
          </p:cNvPr>
          <p:cNvSpPr txBox="1">
            <a:spLocks/>
          </p:cNvSpPr>
          <p:nvPr/>
        </p:nvSpPr>
        <p:spPr>
          <a:xfrm>
            <a:off x="479044" y="337636"/>
            <a:ext cx="4090851" cy="480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Risk of Falling</a:t>
            </a:r>
          </a:p>
        </p:txBody>
      </p:sp>
      <p:sp>
        <p:nvSpPr>
          <p:cNvPr id="5" name="Content Placeholder 2">
            <a:extLst>
              <a:ext uri="{FF2B5EF4-FFF2-40B4-BE49-F238E27FC236}">
                <a16:creationId xmlns:a16="http://schemas.microsoft.com/office/drawing/2014/main" id="{0EB78F76-BEF6-48A5-A2C6-89E9E1C246FA}"/>
              </a:ext>
            </a:extLst>
          </p:cNvPr>
          <p:cNvSpPr txBox="1">
            <a:spLocks/>
          </p:cNvSpPr>
          <p:nvPr/>
        </p:nvSpPr>
        <p:spPr>
          <a:xfrm>
            <a:off x="479044" y="910885"/>
            <a:ext cx="8029230" cy="3481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latin typeface="Arial" panose="020B0604020202020204" pitchFamily="34" charset="0"/>
                <a:cs typeface="Arial" panose="020B0604020202020204" pitchFamily="34" charset="0"/>
              </a:rPr>
              <a:t>Access equipment:</a:t>
            </a:r>
          </a:p>
          <a:p>
            <a:pPr lvl="1" algn="l"/>
            <a:r>
              <a:rPr lang="en-GB" sz="1800" dirty="0">
                <a:latin typeface="Arial" panose="020B0604020202020204" pitchFamily="34" charset="0"/>
                <a:cs typeface="Arial" panose="020B0604020202020204" pitchFamily="34" charset="0"/>
              </a:rPr>
              <a:t>Pit ladders </a:t>
            </a:r>
          </a:p>
          <a:p>
            <a:pPr lvl="1" algn="l"/>
            <a:r>
              <a:rPr lang="en-GB" sz="1800" dirty="0">
                <a:latin typeface="Arial" panose="020B0604020202020204" pitchFamily="34" charset="0"/>
                <a:cs typeface="Arial" panose="020B0604020202020204" pitchFamily="34" charset="0"/>
              </a:rPr>
              <a:t>Access ladders to machine rooms/machine spaces </a:t>
            </a:r>
          </a:p>
          <a:p>
            <a:pPr marL="0" lvl="1" indent="457200" algn="l"/>
            <a:endParaRPr lang="en-GB" sz="1800" dirty="0">
              <a:latin typeface="Arial" panose="020B0604020202020204" pitchFamily="34" charset="0"/>
              <a:cs typeface="Arial" panose="020B0604020202020204" pitchFamily="34" charset="0"/>
            </a:endParaRPr>
          </a:p>
          <a:p>
            <a:pPr marL="0" lvl="1" algn="l"/>
            <a:r>
              <a:rPr lang="en-GB" sz="1800" dirty="0">
                <a:latin typeface="Arial" panose="020B0604020202020204" pitchFamily="34" charset="0"/>
                <a:cs typeface="Arial" panose="020B0604020202020204" pitchFamily="34" charset="0"/>
              </a:rPr>
              <a:t>Control Measures:</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Ladders are to be of sound construction and capable of taking your weight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Used for access or light work of short duration (less than 30 mins) </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Rungs clean, and soles of boots not wet or oily</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Tools will not fall from pockets</a:t>
            </a:r>
          </a:p>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Maintaining 3 points of contact at all times </a:t>
            </a:r>
          </a:p>
          <a:p>
            <a:pPr lvl="1"/>
            <a:endParaRPr lang="en-GB" dirty="0"/>
          </a:p>
        </p:txBody>
      </p:sp>
      <p:sp>
        <p:nvSpPr>
          <p:cNvPr id="7" name="Content Placeholder 2">
            <a:extLst>
              <a:ext uri="{FF2B5EF4-FFF2-40B4-BE49-F238E27FC236}">
                <a16:creationId xmlns:a16="http://schemas.microsoft.com/office/drawing/2014/main" id="{97EAF3D4-96C8-4986-9B6D-85FB29E8C27D}"/>
              </a:ext>
            </a:extLst>
          </p:cNvPr>
          <p:cNvSpPr txBox="1">
            <a:spLocks/>
          </p:cNvSpPr>
          <p:nvPr/>
        </p:nvSpPr>
        <p:spPr>
          <a:xfrm>
            <a:off x="5098941" y="4720045"/>
            <a:ext cx="5299093" cy="12270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GB" sz="1800" dirty="0">
                <a:latin typeface="Arial" panose="020B0604020202020204" pitchFamily="34" charset="0"/>
                <a:cs typeface="Arial" panose="020B0604020202020204" pitchFamily="34" charset="0"/>
              </a:rPr>
              <a:t>- For a leaning ladder it is at correct angle (4:1)</a:t>
            </a:r>
          </a:p>
          <a:p>
            <a:pPr lvl="1" algn="l"/>
            <a:r>
              <a:rPr lang="en-GB" sz="1800" dirty="0">
                <a:latin typeface="Arial" panose="020B0604020202020204" pitchFamily="34" charset="0"/>
                <a:cs typeface="Arial" panose="020B0604020202020204" pitchFamily="34" charset="0"/>
              </a:rPr>
              <a:t>- Securely fixed at top, bottom or middle and footed while this is being done.</a:t>
            </a:r>
          </a:p>
          <a:p>
            <a:pPr lvl="1"/>
            <a:endParaRPr lang="en-GB" dirty="0"/>
          </a:p>
        </p:txBody>
      </p:sp>
      <p:sp>
        <p:nvSpPr>
          <p:cNvPr id="8" name="Content Placeholder 2">
            <a:extLst>
              <a:ext uri="{FF2B5EF4-FFF2-40B4-BE49-F238E27FC236}">
                <a16:creationId xmlns:a16="http://schemas.microsoft.com/office/drawing/2014/main" id="{26239402-5852-414E-BE56-ED47FA85ECAA}"/>
              </a:ext>
            </a:extLst>
          </p:cNvPr>
          <p:cNvSpPr txBox="1">
            <a:spLocks/>
          </p:cNvSpPr>
          <p:nvPr/>
        </p:nvSpPr>
        <p:spPr>
          <a:xfrm>
            <a:off x="479044" y="4392038"/>
            <a:ext cx="4820344" cy="1320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1800" dirty="0">
                <a:latin typeface="Arial" panose="020B0604020202020204" pitchFamily="34" charset="0"/>
                <a:cs typeface="Arial" panose="020B0604020202020204" pitchFamily="34" charset="0"/>
              </a:rPr>
              <a:t>Pre use checks </a:t>
            </a:r>
          </a:p>
          <a:p>
            <a:pPr lvl="1" algn="l"/>
            <a:r>
              <a:rPr lang="en-GB" sz="1800" dirty="0">
                <a:latin typeface="Arial" panose="020B0604020202020204" pitchFamily="34" charset="0"/>
                <a:cs typeface="Arial" panose="020B0604020202020204" pitchFamily="34" charset="0"/>
              </a:rPr>
              <a:t>- Check ladder not damaged </a:t>
            </a:r>
          </a:p>
          <a:p>
            <a:pPr lvl="1" algn="l"/>
            <a:r>
              <a:rPr lang="en-GB" sz="1800" dirty="0">
                <a:latin typeface="Arial" panose="020B0604020202020204" pitchFamily="34" charset="0"/>
                <a:cs typeface="Arial" panose="020B0604020202020204" pitchFamily="34" charset="0"/>
              </a:rPr>
              <a:t>- Check you will not overload the ladder</a:t>
            </a:r>
          </a:p>
          <a:p>
            <a:pPr lvl="1" algn="l"/>
            <a:r>
              <a:rPr lang="en-GB" sz="1800" dirty="0">
                <a:latin typeface="Arial" panose="020B0604020202020204" pitchFamily="34" charset="0"/>
                <a:cs typeface="Arial" panose="020B0604020202020204" pitchFamily="34" charset="0"/>
              </a:rPr>
              <a:t>- It is on a firm level base</a:t>
            </a:r>
          </a:p>
        </p:txBody>
      </p:sp>
      <p:pic>
        <p:nvPicPr>
          <p:cNvPr id="9" name="Picture 8">
            <a:extLst>
              <a:ext uri="{FF2B5EF4-FFF2-40B4-BE49-F238E27FC236}">
                <a16:creationId xmlns:a16="http://schemas.microsoft.com/office/drawing/2014/main" id="{2FCB93F0-E8A7-4FFE-BC7A-F7BC0A9A076B}"/>
              </a:ext>
            </a:extLst>
          </p:cNvPr>
          <p:cNvPicPr>
            <a:picLocks noChangeAspect="1"/>
          </p:cNvPicPr>
          <p:nvPr/>
        </p:nvPicPr>
        <p:blipFill>
          <a:blip r:embed="rId3"/>
          <a:stretch>
            <a:fillRect/>
          </a:stretch>
        </p:blipFill>
        <p:spPr>
          <a:xfrm>
            <a:off x="8714175" y="661335"/>
            <a:ext cx="2343422" cy="4058710"/>
          </a:xfrm>
          <a:prstGeom prst="rect">
            <a:avLst/>
          </a:prstGeom>
        </p:spPr>
      </p:pic>
    </p:spTree>
    <p:extLst>
      <p:ext uri="{BB962C8B-B14F-4D97-AF65-F5344CB8AC3E}">
        <p14:creationId xmlns:p14="http://schemas.microsoft.com/office/powerpoint/2010/main" val="63343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D7EBD2-877A-4BEB-BFE9-E5B01A211E79}"/>
              </a:ext>
            </a:extLst>
          </p:cNvPr>
          <p:cNvSpPr txBox="1">
            <a:spLocks/>
          </p:cNvSpPr>
          <p:nvPr/>
        </p:nvSpPr>
        <p:spPr>
          <a:xfrm>
            <a:off x="479044" y="337636"/>
            <a:ext cx="4090851" cy="480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Risk of Falling</a:t>
            </a:r>
          </a:p>
        </p:txBody>
      </p:sp>
      <p:sp>
        <p:nvSpPr>
          <p:cNvPr id="10" name="Content Placeholder 2">
            <a:extLst>
              <a:ext uri="{FF2B5EF4-FFF2-40B4-BE49-F238E27FC236}">
                <a16:creationId xmlns:a16="http://schemas.microsoft.com/office/drawing/2014/main" id="{B62213A1-F126-4BDF-B6C7-AC5E31A2DF3F}"/>
              </a:ext>
            </a:extLst>
          </p:cNvPr>
          <p:cNvSpPr txBox="1">
            <a:spLocks/>
          </p:cNvSpPr>
          <p:nvPr/>
        </p:nvSpPr>
        <p:spPr>
          <a:xfrm>
            <a:off x="479045" y="1079158"/>
            <a:ext cx="8011812" cy="483396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GB" sz="1800" dirty="0">
                <a:latin typeface="Arial" panose="020B0604020202020204" pitchFamily="34" charset="0"/>
                <a:cs typeface="Arial" panose="020B0604020202020204" pitchFamily="34" charset="0"/>
              </a:rPr>
              <a:t>From scaffolds and working platforms:</a:t>
            </a:r>
          </a:p>
          <a:p>
            <a:pPr marL="342900" indent="-342900"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Scaffolds and working platforms within the lift well</a:t>
            </a:r>
          </a:p>
          <a:p>
            <a:pPr marL="342900" indent="-342900" algn="l">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General access scaffolds </a:t>
            </a:r>
          </a:p>
          <a:p>
            <a:pPr marL="800100" lvl="1" indent="-342900" algn="l">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0" lvl="1" algn="l">
              <a:lnSpc>
                <a:spcPct val="100000"/>
              </a:lnSpc>
              <a:spcBef>
                <a:spcPts val="1000"/>
              </a:spcBef>
            </a:pPr>
            <a:r>
              <a:rPr lang="en-GB" sz="1800" dirty="0">
                <a:latin typeface="Arial" panose="020B0604020202020204" pitchFamily="34" charset="0"/>
                <a:cs typeface="Arial" panose="020B0604020202020204" pitchFamily="34" charset="0"/>
              </a:rPr>
              <a:t>Control Measures:</a:t>
            </a:r>
          </a:p>
          <a:p>
            <a:pPr lvl="1" indent="-457200" algn="l">
              <a:lnSpc>
                <a:spcPct val="100000"/>
              </a:lnSpc>
              <a:spcBef>
                <a:spcPts val="1000"/>
              </a:spcBef>
              <a:buFont typeface="Arial" panose="020B0604020202020204" pitchFamily="34" charset="0"/>
              <a:buChar char="•"/>
            </a:pPr>
            <a:r>
              <a:rPr lang="en-GB" sz="1800" dirty="0">
                <a:latin typeface="Arial" panose="020B0604020202020204" pitchFamily="34" charset="0"/>
                <a:cs typeface="Arial" panose="020B0604020202020204" pitchFamily="34" charset="0"/>
              </a:rPr>
              <a:t>Scaffolds erected and inspected by competent person and records kept.</a:t>
            </a:r>
          </a:p>
          <a:p>
            <a:pPr lvl="1" indent="-457200" algn="l">
              <a:lnSpc>
                <a:spcPct val="100000"/>
              </a:lnSpc>
              <a:spcBef>
                <a:spcPts val="1000"/>
              </a:spcBef>
              <a:buFont typeface="Arial" panose="020B0604020202020204" pitchFamily="34" charset="0"/>
              <a:buChar char="•"/>
            </a:pPr>
            <a:r>
              <a:rPr lang="en-GB" sz="1800" dirty="0">
                <a:latin typeface="Arial" panose="020B0604020202020204" pitchFamily="34" charset="0"/>
                <a:cs typeface="Arial" panose="020B0604020202020204" pitchFamily="34" charset="0"/>
              </a:rPr>
              <a:t>Only altered by competent person. </a:t>
            </a:r>
          </a:p>
          <a:p>
            <a:pPr lvl="1" indent="-457200" algn="l">
              <a:lnSpc>
                <a:spcPct val="100000"/>
              </a:lnSpc>
              <a:spcBef>
                <a:spcPts val="1000"/>
              </a:spcBef>
              <a:buFont typeface="Arial" panose="020B0604020202020204" pitchFamily="34" charset="0"/>
              <a:buChar char="•"/>
            </a:pPr>
            <a:r>
              <a:rPr lang="en-GB" sz="1800" dirty="0">
                <a:latin typeface="Arial" panose="020B0604020202020204" pitchFamily="34" charset="0"/>
                <a:cs typeface="Arial" panose="020B0604020202020204" pitchFamily="34" charset="0"/>
              </a:rPr>
              <a:t>Inspected every 7 days. </a:t>
            </a:r>
          </a:p>
          <a:p>
            <a:pPr lvl="1" indent="-457200" algn="l">
              <a:lnSpc>
                <a:spcPct val="100000"/>
              </a:lnSpc>
              <a:spcBef>
                <a:spcPts val="1000"/>
              </a:spcBef>
              <a:buFont typeface="Arial" panose="020B0604020202020204" pitchFamily="34" charset="0"/>
              <a:buChar char="•"/>
            </a:pPr>
            <a:r>
              <a:rPr lang="en-GB" sz="1800" dirty="0">
                <a:latin typeface="Arial" panose="020B0604020202020204" pitchFamily="34" charset="0"/>
                <a:cs typeface="Arial" panose="020B0604020202020204" pitchFamily="34" charset="0"/>
              </a:rPr>
              <a:t>Fully boarded with guard rails and toe boards provided.</a:t>
            </a:r>
          </a:p>
          <a:p>
            <a:pPr lvl="1" indent="-457200" algn="l">
              <a:lnSpc>
                <a:spcPct val="100000"/>
              </a:lnSpc>
              <a:spcBef>
                <a:spcPts val="1000"/>
              </a:spcBef>
              <a:buFont typeface="Arial" panose="020B0604020202020204" pitchFamily="34" charset="0"/>
              <a:buChar char="•"/>
            </a:pPr>
            <a:r>
              <a:rPr lang="en-GB" sz="1800" dirty="0">
                <a:latin typeface="Arial" panose="020B0604020202020204" pitchFamily="34" charset="0"/>
                <a:cs typeface="Arial" panose="020B0604020202020204" pitchFamily="34" charset="0"/>
              </a:rPr>
              <a:t>Not overloaded with equipment. </a:t>
            </a:r>
          </a:p>
          <a:p>
            <a:pPr lvl="1" indent="-457200" algn="l">
              <a:lnSpc>
                <a:spcPct val="100000"/>
              </a:lnSpc>
              <a:spcBef>
                <a:spcPts val="1000"/>
              </a:spcBef>
              <a:buFont typeface="Arial" panose="020B0604020202020204" pitchFamily="34" charset="0"/>
              <a:buChar char="•"/>
            </a:pPr>
            <a:r>
              <a:rPr lang="en-GB" sz="1800" dirty="0">
                <a:latin typeface="Arial" panose="020B0604020202020204" pitchFamily="34" charset="0"/>
                <a:cs typeface="Arial" panose="020B0604020202020204" pitchFamily="34" charset="0"/>
              </a:rPr>
              <a:t>Safe access via for example a tied ladder. </a:t>
            </a:r>
          </a:p>
          <a:p>
            <a:pPr lvl="1" indent="-457200" algn="l">
              <a:lnSpc>
                <a:spcPct val="100000"/>
              </a:lnSpc>
              <a:spcBef>
                <a:spcPts val="1000"/>
              </a:spcBef>
              <a:buFont typeface="Arial" panose="020B0604020202020204" pitchFamily="34" charset="0"/>
              <a:buChar char="•"/>
            </a:pPr>
            <a:r>
              <a:rPr lang="en-GB" sz="1800" dirty="0">
                <a:latin typeface="Arial" panose="020B0604020202020204" pitchFamily="34" charset="0"/>
                <a:cs typeface="Arial" panose="020B0604020202020204" pitchFamily="34" charset="0"/>
              </a:rPr>
              <a:t>Keep working and intermediate platforms fully boarded.</a:t>
            </a:r>
            <a:endParaRPr lang="en-GB" sz="1800" dirty="0"/>
          </a:p>
        </p:txBody>
      </p:sp>
      <p:pic>
        <p:nvPicPr>
          <p:cNvPr id="2" name="Picture 1">
            <a:extLst>
              <a:ext uri="{FF2B5EF4-FFF2-40B4-BE49-F238E27FC236}">
                <a16:creationId xmlns:a16="http://schemas.microsoft.com/office/drawing/2014/main" id="{6178B02D-7F76-499C-96A9-6DD5A6CF084F}"/>
              </a:ext>
            </a:extLst>
          </p:cNvPr>
          <p:cNvPicPr>
            <a:picLocks noChangeAspect="1"/>
          </p:cNvPicPr>
          <p:nvPr/>
        </p:nvPicPr>
        <p:blipFill>
          <a:blip r:embed="rId3"/>
          <a:stretch>
            <a:fillRect/>
          </a:stretch>
        </p:blipFill>
        <p:spPr>
          <a:xfrm>
            <a:off x="8741991" y="239796"/>
            <a:ext cx="2408619" cy="2779629"/>
          </a:xfrm>
          <a:prstGeom prst="rect">
            <a:avLst/>
          </a:prstGeom>
        </p:spPr>
      </p:pic>
      <p:pic>
        <p:nvPicPr>
          <p:cNvPr id="3" name="Picture 2">
            <a:extLst>
              <a:ext uri="{FF2B5EF4-FFF2-40B4-BE49-F238E27FC236}">
                <a16:creationId xmlns:a16="http://schemas.microsoft.com/office/drawing/2014/main" id="{79B994D4-C3CC-4272-9019-CCA1EAE4406E}"/>
              </a:ext>
            </a:extLst>
          </p:cNvPr>
          <p:cNvPicPr>
            <a:picLocks noChangeAspect="1"/>
          </p:cNvPicPr>
          <p:nvPr/>
        </p:nvPicPr>
        <p:blipFill>
          <a:blip r:embed="rId4"/>
          <a:stretch>
            <a:fillRect/>
          </a:stretch>
        </p:blipFill>
        <p:spPr>
          <a:xfrm>
            <a:off x="8741991" y="3185017"/>
            <a:ext cx="2414225" cy="3084843"/>
          </a:xfrm>
          <a:prstGeom prst="rect">
            <a:avLst/>
          </a:prstGeom>
        </p:spPr>
      </p:pic>
    </p:spTree>
    <p:extLst>
      <p:ext uri="{BB962C8B-B14F-4D97-AF65-F5344CB8AC3E}">
        <p14:creationId xmlns:p14="http://schemas.microsoft.com/office/powerpoint/2010/main" val="20161195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C0F26A32FBA42B64D6CCED6ABBB08" ma:contentTypeVersion="12" ma:contentTypeDescription="Create a new document." ma:contentTypeScope="" ma:versionID="bf7eb6ac3131fc014fedb59ba29091e9">
  <xsd:schema xmlns:xsd="http://www.w3.org/2001/XMLSchema" xmlns:xs="http://www.w3.org/2001/XMLSchema" xmlns:p="http://schemas.microsoft.com/office/2006/metadata/properties" xmlns:ns2="c703fa30-de3f-46e7-b6d8-7e49a30ef27f" xmlns:ns3="985146f1-3e0d-4833-8c6c-030f795c7d91" targetNamespace="http://schemas.microsoft.com/office/2006/metadata/properties" ma:root="true" ma:fieldsID="f215b09d358ad3dd779d0cb697857a32" ns2:_="" ns3:_="">
    <xsd:import namespace="c703fa30-de3f-46e7-b6d8-7e49a30ef27f"/>
    <xsd:import namespace="985146f1-3e0d-4833-8c6c-030f795c7d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3fa30-de3f-46e7-b6d8-7e49a30ef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146f1-3e0d-4833-8c6c-030f795c7d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F53F62-E07E-4EE2-BFFA-4FAB44FAD891}"/>
</file>

<file path=customXml/itemProps2.xml><?xml version="1.0" encoding="utf-8"?>
<ds:datastoreItem xmlns:ds="http://schemas.openxmlformats.org/officeDocument/2006/customXml" ds:itemID="{1DAB2218-FE09-4C2A-8DDD-8106D28FEA86}"/>
</file>

<file path=customXml/itemProps3.xml><?xml version="1.0" encoding="utf-8"?>
<ds:datastoreItem xmlns:ds="http://schemas.openxmlformats.org/officeDocument/2006/customXml" ds:itemID="{74A1B40F-C75A-46CC-ACFF-4D39E873D6EB}"/>
</file>

<file path=docProps/app.xml><?xml version="1.0" encoding="utf-8"?>
<Properties xmlns="http://schemas.openxmlformats.org/officeDocument/2006/extended-properties" xmlns:vt="http://schemas.openxmlformats.org/officeDocument/2006/docPropsVTypes">
  <TotalTime>2807</TotalTime>
  <Words>1007</Words>
  <Application>Microsoft Office PowerPoint</Application>
  <PresentationFormat>Widescreen</PresentationFormat>
  <Paragraphs>115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1_Office Theme</vt:lpstr>
      <vt:lpstr>Safety Charter Presentation Working at height </vt:lpstr>
      <vt:lpstr>Aim of this presentation:  To provide delegates with information and advice to avoid the potential injuries associated with working at height that has resulted in fatal accidents within the lift and escalator industry.  Disclaimer:  This presentation does not constitute formal training in the complete legal requirements for working at height or the establishment of safe systems of work. It is not intended to address all the legal requirements or associated Approved Codes of Practice, but has been produced to focus attention on the significant risks associated with working in these environments and the significant dangers associated with working at height within the lift and escalator industry.  </vt:lpstr>
      <vt:lpstr>Accidents:  From 1991 to 2011 the UK Lift &amp; Escalator industry experienced 15 fatal accidents.  Since the original introduction of the Safety Charter in 2011 the UK Lift &amp; Escalator industry has now experienced another 12 fatal accidents all attributable to the following hazards:  - Working at height  - Contact with moving equipment/masses  - Exposure to electrical energy        Falls from height accounted for 25% of the fatal accidents.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the aim of this presentation:  To provide delegates with information and advice to avoid the potential injuries associated with working at height that has resulted in fatal accidents within the lift and escalator industry.  Please take this information seriously and apply the  required control measures to protect you  so you can go home safely every day to your loved ones.  Thank you!  Further information on working safely within the industry can be found in the Lift &amp; Escalator Site Safety Handbook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Ives</dc:creator>
  <cp:lastModifiedBy>Stephen Ives</cp:lastModifiedBy>
  <cp:revision>65</cp:revision>
  <cp:lastPrinted>2021-09-30T13:01:47Z</cp:lastPrinted>
  <dcterms:created xsi:type="dcterms:W3CDTF">2021-04-28T14:07:08Z</dcterms:created>
  <dcterms:modified xsi:type="dcterms:W3CDTF">2021-10-11T16:03:31Z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0x010100EFEC0F26A32FBA42B64D6CCED6ABBB08</vt:lpwstr>
  </property>
</Properties>
</file>